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9928225" cy="143573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0000"/>
    <a:srgbClr val="1C0D02"/>
    <a:srgbClr val="181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4" d="100"/>
          <a:sy n="124" d="100"/>
        </p:scale>
        <p:origin x="122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071AA4CE-24E0-4C48-977F-3942F7088B38}"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E2542-1A8D-46EB-8B77-31340132304D}" type="slidenum">
              <a:rPr lang="en-US" smtClean="0"/>
              <a:t>‹Nr.›</a:t>
            </a:fld>
            <a:endParaRPr lang="en-US"/>
          </a:p>
        </p:txBody>
      </p:sp>
    </p:spTree>
    <p:extLst>
      <p:ext uri="{BB962C8B-B14F-4D97-AF65-F5344CB8AC3E}">
        <p14:creationId xmlns:p14="http://schemas.microsoft.com/office/powerpoint/2010/main" val="3937232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71AA4CE-24E0-4C48-977F-3942F7088B38}"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E2542-1A8D-46EB-8B77-31340132304D}" type="slidenum">
              <a:rPr lang="en-US" smtClean="0"/>
              <a:t>‹Nr.›</a:t>
            </a:fld>
            <a:endParaRPr lang="en-US"/>
          </a:p>
        </p:txBody>
      </p:sp>
    </p:spTree>
    <p:extLst>
      <p:ext uri="{BB962C8B-B14F-4D97-AF65-F5344CB8AC3E}">
        <p14:creationId xmlns:p14="http://schemas.microsoft.com/office/powerpoint/2010/main" val="1250731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71AA4CE-24E0-4C48-977F-3942F7088B38}"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E2542-1A8D-46EB-8B77-31340132304D}" type="slidenum">
              <a:rPr lang="en-US" smtClean="0"/>
              <a:t>‹Nr.›</a:t>
            </a:fld>
            <a:endParaRPr lang="en-US"/>
          </a:p>
        </p:txBody>
      </p:sp>
    </p:spTree>
    <p:extLst>
      <p:ext uri="{BB962C8B-B14F-4D97-AF65-F5344CB8AC3E}">
        <p14:creationId xmlns:p14="http://schemas.microsoft.com/office/powerpoint/2010/main" val="3173647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71AA4CE-24E0-4C48-977F-3942F7088B38}"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E2542-1A8D-46EB-8B77-31340132304D}" type="slidenum">
              <a:rPr lang="en-US" smtClean="0"/>
              <a:t>‹Nr.›</a:t>
            </a:fld>
            <a:endParaRPr lang="en-US"/>
          </a:p>
        </p:txBody>
      </p:sp>
    </p:spTree>
    <p:extLst>
      <p:ext uri="{BB962C8B-B14F-4D97-AF65-F5344CB8AC3E}">
        <p14:creationId xmlns:p14="http://schemas.microsoft.com/office/powerpoint/2010/main" val="3349370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071AA4CE-24E0-4C48-977F-3942F7088B38}"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E2542-1A8D-46EB-8B77-31340132304D}" type="slidenum">
              <a:rPr lang="en-US" smtClean="0"/>
              <a:t>‹Nr.›</a:t>
            </a:fld>
            <a:endParaRPr lang="en-US"/>
          </a:p>
        </p:txBody>
      </p:sp>
    </p:spTree>
    <p:extLst>
      <p:ext uri="{BB962C8B-B14F-4D97-AF65-F5344CB8AC3E}">
        <p14:creationId xmlns:p14="http://schemas.microsoft.com/office/powerpoint/2010/main" val="2105892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071AA4CE-24E0-4C48-977F-3942F7088B38}"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2E2542-1A8D-46EB-8B77-31340132304D}" type="slidenum">
              <a:rPr lang="en-US" smtClean="0"/>
              <a:t>‹Nr.›</a:t>
            </a:fld>
            <a:endParaRPr lang="en-US"/>
          </a:p>
        </p:txBody>
      </p:sp>
    </p:spTree>
    <p:extLst>
      <p:ext uri="{BB962C8B-B14F-4D97-AF65-F5344CB8AC3E}">
        <p14:creationId xmlns:p14="http://schemas.microsoft.com/office/powerpoint/2010/main" val="341531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071AA4CE-24E0-4C48-977F-3942F7088B38}" type="datetimeFigureOut">
              <a:rPr lang="en-US" smtClean="0"/>
              <a:t>11/17/2021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2E2542-1A8D-46EB-8B77-31340132304D}" type="slidenum">
              <a:rPr lang="en-US" smtClean="0"/>
              <a:t>‹Nr.›</a:t>
            </a:fld>
            <a:endParaRPr lang="en-US"/>
          </a:p>
        </p:txBody>
      </p:sp>
    </p:spTree>
    <p:extLst>
      <p:ext uri="{BB962C8B-B14F-4D97-AF65-F5344CB8AC3E}">
        <p14:creationId xmlns:p14="http://schemas.microsoft.com/office/powerpoint/2010/main" val="739822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071AA4CE-24E0-4C48-977F-3942F7088B38}" type="datetimeFigureOut">
              <a:rPr lang="en-US" smtClean="0"/>
              <a:t>11/17/2021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2E2542-1A8D-46EB-8B77-31340132304D}" type="slidenum">
              <a:rPr lang="en-US" smtClean="0"/>
              <a:t>‹Nr.›</a:t>
            </a:fld>
            <a:endParaRPr lang="en-US"/>
          </a:p>
        </p:txBody>
      </p:sp>
    </p:spTree>
    <p:extLst>
      <p:ext uri="{BB962C8B-B14F-4D97-AF65-F5344CB8AC3E}">
        <p14:creationId xmlns:p14="http://schemas.microsoft.com/office/powerpoint/2010/main" val="2807484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1AA4CE-24E0-4C48-977F-3942F7088B38}" type="datetimeFigureOut">
              <a:rPr lang="en-US" smtClean="0"/>
              <a:t>11/17/2021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2E2542-1A8D-46EB-8B77-31340132304D}" type="slidenum">
              <a:rPr lang="en-US" smtClean="0"/>
              <a:t>‹Nr.›</a:t>
            </a:fld>
            <a:endParaRPr lang="en-US"/>
          </a:p>
        </p:txBody>
      </p:sp>
    </p:spTree>
    <p:extLst>
      <p:ext uri="{BB962C8B-B14F-4D97-AF65-F5344CB8AC3E}">
        <p14:creationId xmlns:p14="http://schemas.microsoft.com/office/powerpoint/2010/main" val="1888585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071AA4CE-24E0-4C48-977F-3942F7088B38}"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2E2542-1A8D-46EB-8B77-31340132304D}" type="slidenum">
              <a:rPr lang="en-US" smtClean="0"/>
              <a:t>‹Nr.›</a:t>
            </a:fld>
            <a:endParaRPr lang="en-US"/>
          </a:p>
        </p:txBody>
      </p:sp>
    </p:spTree>
    <p:extLst>
      <p:ext uri="{BB962C8B-B14F-4D97-AF65-F5344CB8AC3E}">
        <p14:creationId xmlns:p14="http://schemas.microsoft.com/office/powerpoint/2010/main" val="1255619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071AA4CE-24E0-4C48-977F-3942F7088B38}"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2E2542-1A8D-46EB-8B77-31340132304D}" type="slidenum">
              <a:rPr lang="en-US" smtClean="0"/>
              <a:t>‹Nr.›</a:t>
            </a:fld>
            <a:endParaRPr lang="en-US"/>
          </a:p>
        </p:txBody>
      </p:sp>
    </p:spTree>
    <p:extLst>
      <p:ext uri="{BB962C8B-B14F-4D97-AF65-F5344CB8AC3E}">
        <p14:creationId xmlns:p14="http://schemas.microsoft.com/office/powerpoint/2010/main" val="621486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1AA4CE-24E0-4C48-977F-3942F7088B38}" type="datetimeFigureOut">
              <a:rPr lang="en-US" smtClean="0"/>
              <a:t>11/17/2021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2E2542-1A8D-46EB-8B77-31340132304D}" type="slidenum">
              <a:rPr lang="en-US" smtClean="0"/>
              <a:t>‹Nr.›</a:t>
            </a:fld>
            <a:endParaRPr lang="en-US"/>
          </a:p>
        </p:txBody>
      </p:sp>
    </p:spTree>
    <p:extLst>
      <p:ext uri="{BB962C8B-B14F-4D97-AF65-F5344CB8AC3E}">
        <p14:creationId xmlns:p14="http://schemas.microsoft.com/office/powerpoint/2010/main" val="633091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136" y="0"/>
            <a:ext cx="10287000" cy="6858000"/>
          </a:xfrm>
          <a:prstGeom prst="rect">
            <a:avLst/>
          </a:prstGeom>
        </p:spPr>
      </p:pic>
      <p:sp>
        <p:nvSpPr>
          <p:cNvPr id="6" name="Textfeld 5"/>
          <p:cNvSpPr txBox="1"/>
          <p:nvPr/>
        </p:nvSpPr>
        <p:spPr>
          <a:xfrm>
            <a:off x="923045" y="391772"/>
            <a:ext cx="8953538" cy="4708981"/>
          </a:xfrm>
          <a:prstGeom prst="rect">
            <a:avLst/>
          </a:prstGeom>
          <a:noFill/>
        </p:spPr>
        <p:txBody>
          <a:bodyPr wrap="square" rtlCol="0">
            <a:spAutoFit/>
          </a:bodyPr>
          <a:lstStyle/>
          <a:p>
            <a:pPr algn="r"/>
            <a:endParaRPr lang="de-CH" sz="4000" dirty="0">
              <a:solidFill>
                <a:srgbClr val="700000"/>
              </a:solidFill>
              <a:latin typeface="Tahoma" panose="020B0604030504040204" pitchFamily="34" charset="0"/>
              <a:ea typeface="Tahoma" panose="020B0604030504040204" pitchFamily="34" charset="0"/>
              <a:cs typeface="Tahoma" panose="020B0604030504040204" pitchFamily="34" charset="0"/>
            </a:endParaRPr>
          </a:p>
          <a:p>
            <a:pPr algn="r"/>
            <a:endParaRPr lang="de-CH" sz="4000" dirty="0">
              <a:solidFill>
                <a:srgbClr val="700000"/>
              </a:solidFill>
              <a:latin typeface="Tahoma" panose="020B0604030504040204" pitchFamily="34" charset="0"/>
              <a:ea typeface="Tahoma" panose="020B0604030504040204" pitchFamily="34" charset="0"/>
              <a:cs typeface="Tahoma" panose="020B0604030504040204" pitchFamily="34" charset="0"/>
            </a:endParaRPr>
          </a:p>
          <a:p>
            <a:pPr algn="r"/>
            <a:endParaRPr lang="de-CH" sz="4000" dirty="0">
              <a:solidFill>
                <a:srgbClr val="700000"/>
              </a:solidFill>
              <a:latin typeface="Tahoma" panose="020B0604030504040204" pitchFamily="34" charset="0"/>
              <a:ea typeface="Tahoma" panose="020B0604030504040204" pitchFamily="34" charset="0"/>
              <a:cs typeface="Tahoma" panose="020B0604030504040204" pitchFamily="34" charset="0"/>
            </a:endParaRPr>
          </a:p>
          <a:p>
            <a:pPr algn="r"/>
            <a:endParaRPr lang="de-CH" sz="2000" dirty="0">
              <a:solidFill>
                <a:srgbClr val="700000"/>
              </a:solidFill>
              <a:latin typeface="Tahoma" panose="020B0604030504040204" pitchFamily="34" charset="0"/>
              <a:ea typeface="Tahoma" panose="020B0604030504040204" pitchFamily="34" charset="0"/>
              <a:cs typeface="Tahoma" panose="020B0604030504040204" pitchFamily="34" charset="0"/>
            </a:endParaRPr>
          </a:p>
          <a:p>
            <a:pPr algn="r"/>
            <a:endParaRPr lang="de-CH" sz="2000" dirty="0">
              <a:solidFill>
                <a:srgbClr val="700000"/>
              </a:solidFill>
              <a:latin typeface="Tahoma" panose="020B0604030504040204" pitchFamily="34" charset="0"/>
              <a:ea typeface="Tahoma" panose="020B0604030504040204" pitchFamily="34" charset="0"/>
              <a:cs typeface="Tahoma" panose="020B0604030504040204" pitchFamily="34" charset="0"/>
            </a:endParaRPr>
          </a:p>
          <a:p>
            <a:pPr algn="r"/>
            <a:endParaRPr lang="de-CH" sz="2000" dirty="0">
              <a:solidFill>
                <a:srgbClr val="700000"/>
              </a:solidFill>
              <a:latin typeface="Tahoma" panose="020B0604030504040204" pitchFamily="34" charset="0"/>
              <a:ea typeface="Tahoma" panose="020B0604030504040204" pitchFamily="34" charset="0"/>
              <a:cs typeface="Tahoma" panose="020B0604030504040204" pitchFamily="34" charset="0"/>
            </a:endParaRPr>
          </a:p>
          <a:p>
            <a:pPr algn="r"/>
            <a:endParaRPr lang="de-CH" sz="2000" dirty="0">
              <a:solidFill>
                <a:srgbClr val="700000"/>
              </a:solidFill>
              <a:latin typeface="Tahoma" panose="020B0604030504040204" pitchFamily="34" charset="0"/>
              <a:ea typeface="Tahoma" panose="020B0604030504040204" pitchFamily="34" charset="0"/>
              <a:cs typeface="Tahoma" panose="020B0604030504040204" pitchFamily="34" charset="0"/>
            </a:endParaRPr>
          </a:p>
          <a:p>
            <a:pPr algn="r"/>
            <a:endParaRPr lang="de-CH" sz="2000" dirty="0">
              <a:solidFill>
                <a:srgbClr val="700000"/>
              </a:solidFill>
              <a:latin typeface="Tahoma" panose="020B0604030504040204" pitchFamily="34" charset="0"/>
              <a:ea typeface="Tahoma" panose="020B0604030504040204" pitchFamily="34" charset="0"/>
              <a:cs typeface="Tahoma" panose="020B0604030504040204" pitchFamily="34" charset="0"/>
            </a:endParaRPr>
          </a:p>
          <a:p>
            <a:pPr algn="r"/>
            <a:endParaRPr lang="de-CH" sz="2000" dirty="0">
              <a:solidFill>
                <a:srgbClr val="700000"/>
              </a:solidFill>
              <a:latin typeface="Tahoma" panose="020B0604030504040204" pitchFamily="34" charset="0"/>
              <a:ea typeface="Tahoma" panose="020B0604030504040204" pitchFamily="34" charset="0"/>
              <a:cs typeface="Tahoma" panose="020B0604030504040204" pitchFamily="34" charset="0"/>
            </a:endParaRPr>
          </a:p>
          <a:p>
            <a:pPr algn="r"/>
            <a:endParaRPr lang="de-CH" sz="2000" dirty="0">
              <a:solidFill>
                <a:srgbClr val="700000"/>
              </a:solidFill>
              <a:latin typeface="Tahoma" panose="020B0604030504040204" pitchFamily="34" charset="0"/>
              <a:ea typeface="Tahoma" panose="020B0604030504040204" pitchFamily="34" charset="0"/>
              <a:cs typeface="Tahoma" panose="020B0604030504040204" pitchFamily="34" charset="0"/>
            </a:endParaRPr>
          </a:p>
          <a:p>
            <a:pPr algn="r"/>
            <a:endParaRPr lang="de-CH" sz="2000" dirty="0">
              <a:solidFill>
                <a:srgbClr val="700000"/>
              </a:solidFill>
              <a:latin typeface="Tahoma" panose="020B0604030504040204" pitchFamily="34" charset="0"/>
              <a:ea typeface="Tahoma" panose="020B0604030504040204" pitchFamily="34" charset="0"/>
              <a:cs typeface="Tahoma" panose="020B0604030504040204" pitchFamily="34" charset="0"/>
            </a:endParaRPr>
          </a:p>
          <a:p>
            <a:pPr algn="r"/>
            <a:endParaRPr lang="de-CH" sz="2000"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feld 1">
            <a:extLst>
              <a:ext uri="{FF2B5EF4-FFF2-40B4-BE49-F238E27FC236}">
                <a16:creationId xmlns:a16="http://schemas.microsoft.com/office/drawing/2014/main" id="{7A3280CA-BCBD-4160-A572-86153D7661FA}"/>
              </a:ext>
            </a:extLst>
          </p:cNvPr>
          <p:cNvSpPr txBox="1"/>
          <p:nvPr/>
        </p:nvSpPr>
        <p:spPr>
          <a:xfrm>
            <a:off x="6154910" y="4409124"/>
            <a:ext cx="4132090" cy="646331"/>
          </a:xfrm>
          <a:prstGeom prst="rect">
            <a:avLst/>
          </a:prstGeom>
          <a:noFill/>
        </p:spPr>
        <p:txBody>
          <a:bodyPr wrap="square" rtlCol="0">
            <a:spAutoFit/>
          </a:bodyPr>
          <a:lstStyle/>
          <a:p>
            <a:r>
              <a:rPr lang="de-CH" dirty="0"/>
              <a:t> </a:t>
            </a:r>
          </a:p>
          <a:p>
            <a:r>
              <a:rPr lang="de-CH" dirty="0"/>
              <a:t> </a:t>
            </a:r>
          </a:p>
        </p:txBody>
      </p:sp>
      <p:pic>
        <p:nvPicPr>
          <p:cNvPr id="7" name="Grafik 6">
            <a:extLst>
              <a:ext uri="{FF2B5EF4-FFF2-40B4-BE49-F238E27FC236}">
                <a16:creationId xmlns:a16="http://schemas.microsoft.com/office/drawing/2014/main" id="{E3EAB163-FF8C-458D-8E6A-D08EB4B1A769}"/>
              </a:ext>
            </a:extLst>
          </p:cNvPr>
          <p:cNvPicPr>
            <a:picLocks noChangeAspect="1"/>
          </p:cNvPicPr>
          <p:nvPr/>
        </p:nvPicPr>
        <p:blipFill>
          <a:blip r:embed="rId3"/>
          <a:stretch>
            <a:fillRect/>
          </a:stretch>
        </p:blipFill>
        <p:spPr>
          <a:xfrm>
            <a:off x="4193562" y="5492524"/>
            <a:ext cx="5148302" cy="1263396"/>
          </a:xfrm>
          <a:prstGeom prst="rect">
            <a:avLst/>
          </a:prstGeom>
        </p:spPr>
      </p:pic>
      <p:sp>
        <p:nvSpPr>
          <p:cNvPr id="8" name="Textfeld 7">
            <a:extLst>
              <a:ext uri="{FF2B5EF4-FFF2-40B4-BE49-F238E27FC236}">
                <a16:creationId xmlns:a16="http://schemas.microsoft.com/office/drawing/2014/main" id="{F6F8D25A-E76E-4945-BD90-080F19F2FE9A}"/>
              </a:ext>
            </a:extLst>
          </p:cNvPr>
          <p:cNvSpPr txBox="1"/>
          <p:nvPr/>
        </p:nvSpPr>
        <p:spPr>
          <a:xfrm>
            <a:off x="4214692" y="2973721"/>
            <a:ext cx="914400" cy="914400"/>
          </a:xfrm>
          <a:prstGeom prst="rect">
            <a:avLst/>
          </a:prstGeom>
          <a:noFill/>
        </p:spPr>
        <p:txBody>
          <a:bodyPr wrap="square" rtlCol="0">
            <a:spAutoFit/>
          </a:bodyPr>
          <a:lstStyle/>
          <a:p>
            <a:endParaRPr lang="de-CH" dirty="0"/>
          </a:p>
        </p:txBody>
      </p:sp>
      <p:sp>
        <p:nvSpPr>
          <p:cNvPr id="9" name="Textfeld 8">
            <a:extLst>
              <a:ext uri="{FF2B5EF4-FFF2-40B4-BE49-F238E27FC236}">
                <a16:creationId xmlns:a16="http://schemas.microsoft.com/office/drawing/2014/main" id="{3213F647-3519-42D9-9429-5A09EE9A44C3}"/>
              </a:ext>
            </a:extLst>
          </p:cNvPr>
          <p:cNvSpPr txBox="1"/>
          <p:nvPr/>
        </p:nvSpPr>
        <p:spPr>
          <a:xfrm>
            <a:off x="7360343" y="3937712"/>
            <a:ext cx="860612" cy="369332"/>
          </a:xfrm>
          <a:prstGeom prst="rect">
            <a:avLst/>
          </a:prstGeom>
          <a:noFill/>
        </p:spPr>
        <p:txBody>
          <a:bodyPr wrap="square" rtlCol="0">
            <a:spAutoFit/>
          </a:bodyPr>
          <a:lstStyle/>
          <a:p>
            <a:endParaRPr lang="de-CH" dirty="0"/>
          </a:p>
        </p:txBody>
      </p:sp>
      <p:sp>
        <p:nvSpPr>
          <p:cNvPr id="10" name="Textfeld 9">
            <a:extLst>
              <a:ext uri="{FF2B5EF4-FFF2-40B4-BE49-F238E27FC236}">
                <a16:creationId xmlns:a16="http://schemas.microsoft.com/office/drawing/2014/main" id="{A62A279E-1E1E-4B3F-9A09-90A503F3C4BC}"/>
              </a:ext>
            </a:extLst>
          </p:cNvPr>
          <p:cNvSpPr txBox="1"/>
          <p:nvPr/>
        </p:nvSpPr>
        <p:spPr>
          <a:xfrm>
            <a:off x="6302546" y="3736021"/>
            <a:ext cx="3580759" cy="1415772"/>
          </a:xfrm>
          <a:prstGeom prst="rect">
            <a:avLst/>
          </a:prstGeom>
          <a:noFill/>
        </p:spPr>
        <p:txBody>
          <a:bodyPr wrap="square" rtlCol="0">
            <a:spAutoFit/>
          </a:bodyPr>
          <a:lstStyle/>
          <a:p>
            <a:r>
              <a:rPr lang="de-CH" sz="3200" dirty="0">
                <a:solidFill>
                  <a:srgbClr val="700000"/>
                </a:solidFill>
                <a:latin typeface="Tahoma" panose="020B0604030504040204" pitchFamily="34" charset="0"/>
                <a:ea typeface="Tahoma" panose="020B0604030504040204" pitchFamily="34" charset="0"/>
                <a:cs typeface="Tahoma" panose="020B0604030504040204" pitchFamily="34" charset="0"/>
              </a:rPr>
              <a:t>Hans im Glück</a:t>
            </a:r>
          </a:p>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20. März 2021</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in der reformierten Kirche Düdingen</a:t>
            </a:r>
          </a:p>
        </p:txBody>
      </p:sp>
    </p:spTree>
    <p:extLst>
      <p:ext uri="{BB962C8B-B14F-4D97-AF65-F5344CB8AC3E}">
        <p14:creationId xmlns:p14="http://schemas.microsoft.com/office/powerpoint/2010/main" val="323427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3" name="Textfeld 2"/>
          <p:cNvSpPr txBox="1"/>
          <p:nvPr/>
        </p:nvSpPr>
        <p:spPr>
          <a:xfrm>
            <a:off x="5310910" y="5080000"/>
            <a:ext cx="3435927" cy="1200329"/>
          </a:xfrm>
          <a:prstGeom prst="rect">
            <a:avLst/>
          </a:prstGeom>
          <a:noFill/>
        </p:spPr>
        <p:txBody>
          <a:bodyPr wrap="square" rtlCol="0">
            <a:spAutoFit/>
          </a:bodyPr>
          <a:lstStyle/>
          <a:p>
            <a:pPr algn="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Auf und davon galoppiert </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sein Pferd,</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während Hans im Strassen-</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graben liegt.</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43238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3" name="Textfeld 2"/>
          <p:cNvSpPr txBox="1"/>
          <p:nvPr/>
        </p:nvSpPr>
        <p:spPr>
          <a:xfrm>
            <a:off x="350982" y="2346036"/>
            <a:ext cx="2216727" cy="1477328"/>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Welch ein Glück,</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dass in diesem</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Moment ein Bauer</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mit seiner Kuh des</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Weges kommt.</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67147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3" name="Textfeld 2"/>
          <p:cNvSpPr txBox="1"/>
          <p:nvPr/>
        </p:nvSpPr>
        <p:spPr>
          <a:xfrm>
            <a:off x="193964" y="360218"/>
            <a:ext cx="4802909" cy="1200329"/>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Er packt das Pferd am Strick und hält es auf.</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Hans steht ächzend auf und schimpft: «nie mehr reite ich auf diesem</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Pferd».</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50044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3" name="Textfeld 2"/>
          <p:cNvSpPr txBox="1"/>
          <p:nvPr/>
        </p:nvSpPr>
        <p:spPr>
          <a:xfrm>
            <a:off x="424873" y="424873"/>
            <a:ext cx="3435927" cy="2585323"/>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«Eine Kuh sollte man haben, da hast du die Milch immer mit dabei, wenn du durstig bist», meint Hans.</a:t>
            </a:r>
          </a:p>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Der Bauer ist schnell zum Tausch bereit: «gib mir dein Pferd, dann überlasse </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ich dir gerne meine </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Kuh».</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20094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7392" y="-1228436"/>
            <a:ext cx="12129656" cy="8086437"/>
          </a:xfrm>
          <a:prstGeom prst="rect">
            <a:avLst/>
          </a:prstGeom>
        </p:spPr>
      </p:pic>
      <p:sp>
        <p:nvSpPr>
          <p:cNvPr id="3" name="Textfeld 2"/>
          <p:cNvSpPr txBox="1"/>
          <p:nvPr/>
        </p:nvSpPr>
        <p:spPr>
          <a:xfrm>
            <a:off x="212437" y="110836"/>
            <a:ext cx="7740072" cy="369332"/>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Zufrieden zieht der Bauer weiter</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33240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3" name="Textfeld 2"/>
          <p:cNvSpPr txBox="1"/>
          <p:nvPr/>
        </p:nvSpPr>
        <p:spPr>
          <a:xfrm>
            <a:off x="434110" y="674255"/>
            <a:ext cx="3435927" cy="1200329"/>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Hans ist glücklich.</a:t>
            </a:r>
          </a:p>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«Immer wenn ich in Schwierig-</a:t>
            </a:r>
            <a:r>
              <a:rPr lang="de-CH" dirty="0" err="1">
                <a:solidFill>
                  <a:srgbClr val="700000"/>
                </a:solidFill>
                <a:latin typeface="Tahoma" panose="020B0604030504040204" pitchFamily="34" charset="0"/>
                <a:ea typeface="Tahoma" panose="020B0604030504040204" pitchFamily="34" charset="0"/>
                <a:cs typeface="Tahoma" panose="020B0604030504040204" pitchFamily="34" charset="0"/>
              </a:rPr>
              <a:t>keiten</a:t>
            </a: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 gerate, dann ist auch schon eine Lösung bereit».</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4157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7151"/>
            <a:ext cx="10852727" cy="7235151"/>
          </a:xfrm>
          <a:prstGeom prst="rect">
            <a:avLst/>
          </a:prstGeom>
        </p:spPr>
      </p:pic>
      <p:sp>
        <p:nvSpPr>
          <p:cNvPr id="3" name="Textfeld 2"/>
          <p:cNvSpPr txBox="1"/>
          <p:nvPr/>
        </p:nvSpPr>
        <p:spPr>
          <a:xfrm>
            <a:off x="434110" y="1163782"/>
            <a:ext cx="3537527" cy="2308324"/>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Die Wanderung ist anstrengend. Hans wird durstig.</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Er bindet seine Kuh an einen Baum. Nimmt seinen Hut und denkt.</a:t>
            </a:r>
          </a:p>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«Wenn ich Durst habe,</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dann melke ich doch ein Glas Milch in meinen Hut».</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6407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3" name="Textfeld 2"/>
          <p:cNvSpPr txBox="1"/>
          <p:nvPr/>
        </p:nvSpPr>
        <p:spPr>
          <a:xfrm>
            <a:off x="683491" y="628073"/>
            <a:ext cx="3435927" cy="1477328"/>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Aber so fest er auch am Euter zieht, es kommt keine Milch.</a:t>
            </a:r>
          </a:p>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Die Kuh wird unruhig</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und tritt ihn unsanft</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mit dem Hinterbein.</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12790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3" name="Textfeld 2"/>
          <p:cNvSpPr txBox="1"/>
          <p:nvPr/>
        </p:nvSpPr>
        <p:spPr>
          <a:xfrm>
            <a:off x="683491" y="628073"/>
            <a:ext cx="3435927" cy="646331"/>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Und wieder liegt Hans im Strassengraben.</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89811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536" y="0"/>
            <a:ext cx="10287000" cy="6858000"/>
          </a:xfrm>
          <a:prstGeom prst="rect">
            <a:avLst/>
          </a:prstGeom>
        </p:spPr>
      </p:pic>
      <p:sp>
        <p:nvSpPr>
          <p:cNvPr id="3" name="Textfeld 2"/>
          <p:cNvSpPr txBox="1"/>
          <p:nvPr/>
        </p:nvSpPr>
        <p:spPr>
          <a:xfrm>
            <a:off x="914399" y="341746"/>
            <a:ext cx="6918037" cy="1200329"/>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Hans rappelt sich hoch und ärgert sich über seine Kuh. Da kommt ein Metzger. Auf seinem Karren hat er ein hübsches junges Schwein. «Wenn man das gut mästet, wird das mal herrliche Würste abgeben», denkt Hans.</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25909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10287000" cy="6858000"/>
          </a:xfrm>
          <a:prstGeom prst="rect">
            <a:avLst/>
          </a:prstGeom>
        </p:spPr>
      </p:pic>
      <p:sp>
        <p:nvSpPr>
          <p:cNvPr id="5" name="Textfeld 4"/>
          <p:cNvSpPr txBox="1"/>
          <p:nvPr/>
        </p:nvSpPr>
        <p:spPr>
          <a:xfrm>
            <a:off x="5588000" y="4119418"/>
            <a:ext cx="3435927" cy="2308324"/>
          </a:xfrm>
          <a:prstGeom prst="rect">
            <a:avLst/>
          </a:prstGeom>
          <a:noFill/>
        </p:spPr>
        <p:txBody>
          <a:bodyPr wrap="square" rtlCol="0">
            <a:spAutoFit/>
          </a:bodyPr>
          <a:lstStyle/>
          <a:p>
            <a:r>
              <a:rPr lang="de-CH" dirty="0">
                <a:solidFill>
                  <a:schemeClr val="bg2">
                    <a:lumMod val="90000"/>
                  </a:schemeClr>
                </a:solidFill>
                <a:latin typeface="Tahoma" panose="020B0604030504040204" pitchFamily="34" charset="0"/>
                <a:ea typeface="Tahoma" panose="020B0604030504040204" pitchFamily="34" charset="0"/>
                <a:cs typeface="Tahoma" panose="020B0604030504040204" pitchFamily="34" charset="0"/>
              </a:rPr>
              <a:t>Viele Jahre schon arbeitet Hans für seine Meisterin. Nun möchte er nach Hause zu seiner Mutter. Er fragt seine Meisterin: </a:t>
            </a:r>
            <a:br>
              <a:rPr lang="de-CH" dirty="0">
                <a:solidFill>
                  <a:schemeClr val="bg2">
                    <a:lumMod val="90000"/>
                  </a:schemeClr>
                </a:solidFill>
                <a:latin typeface="Tahoma" panose="020B0604030504040204" pitchFamily="34" charset="0"/>
                <a:ea typeface="Tahoma" panose="020B0604030504040204" pitchFamily="34" charset="0"/>
                <a:cs typeface="Tahoma" panose="020B0604030504040204" pitchFamily="34" charset="0"/>
              </a:rPr>
            </a:br>
            <a:r>
              <a:rPr lang="de-CH" dirty="0">
                <a:solidFill>
                  <a:schemeClr val="bg2">
                    <a:lumMod val="90000"/>
                  </a:schemeClr>
                </a:solidFill>
                <a:latin typeface="Tahoma" panose="020B0604030504040204" pitchFamily="34" charset="0"/>
                <a:ea typeface="Tahoma" panose="020B0604030504040204" pitchFamily="34" charset="0"/>
                <a:cs typeface="Tahoma" panose="020B0604030504040204" pitchFamily="34" charset="0"/>
              </a:rPr>
              <a:t>«bekomme ich einen Lohn für meine Arbeit?»</a:t>
            </a:r>
          </a:p>
          <a:p>
            <a:r>
              <a:rPr lang="de-CH" dirty="0">
                <a:solidFill>
                  <a:schemeClr val="bg2">
                    <a:lumMod val="90000"/>
                  </a:schemeClr>
                </a:solidFill>
                <a:latin typeface="Tahoma" panose="020B0604030504040204" pitchFamily="34" charset="0"/>
                <a:ea typeface="Tahoma" panose="020B0604030504040204" pitchFamily="34" charset="0"/>
                <a:cs typeface="Tahoma" panose="020B0604030504040204" pitchFamily="34" charset="0"/>
              </a:rPr>
              <a:t>«Ja», sagt die Meisterin, «gut hast du gearbeitet!»</a:t>
            </a:r>
            <a:endParaRPr lang="en-US" dirty="0">
              <a:solidFill>
                <a:schemeClr val="bg2">
                  <a:lumMod val="9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98548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3" name="Textfeld 2"/>
          <p:cNvSpPr txBox="1"/>
          <p:nvPr/>
        </p:nvSpPr>
        <p:spPr>
          <a:xfrm>
            <a:off x="5504873" y="5430982"/>
            <a:ext cx="3435927" cy="1200329"/>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Und der Metzger sagt: «kein Wunder, dass deine Kuh keine Milch gibt. Die ist alt und taugt nur noch für den Metzger».</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57225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355" y="0"/>
            <a:ext cx="10390910" cy="6927273"/>
          </a:xfrm>
          <a:prstGeom prst="rect">
            <a:avLst/>
          </a:prstGeom>
        </p:spPr>
      </p:pic>
      <p:sp>
        <p:nvSpPr>
          <p:cNvPr id="3" name="Textfeld 2"/>
          <p:cNvSpPr txBox="1"/>
          <p:nvPr/>
        </p:nvSpPr>
        <p:spPr>
          <a:xfrm>
            <a:off x="175491" y="5301674"/>
            <a:ext cx="3435927" cy="1200329"/>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«Ich gebe dir mein junges Schwein, dann übernehme ich deine Kuh», sagt der Metzger. Und Hans schlägt glücklich ein.</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6782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3" name="Textfeld 2"/>
          <p:cNvSpPr txBox="1"/>
          <p:nvPr/>
        </p:nvSpPr>
        <p:spPr>
          <a:xfrm>
            <a:off x="563419" y="415636"/>
            <a:ext cx="3435927" cy="1200329"/>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«Was habe ich doch ein Glück», sagt Hans. «Immer wenn ich in Schwierigkeiten gerate, ist die Lösung schon da».</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81509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3" name="Textfeld 2"/>
          <p:cNvSpPr txBox="1"/>
          <p:nvPr/>
        </p:nvSpPr>
        <p:spPr>
          <a:xfrm>
            <a:off x="5800435" y="3749965"/>
            <a:ext cx="3094183" cy="2585323"/>
          </a:xfrm>
          <a:prstGeom prst="rect">
            <a:avLst/>
          </a:prstGeom>
          <a:noFill/>
        </p:spPr>
        <p:txBody>
          <a:bodyPr wrap="square" rtlCol="0">
            <a:spAutoFit/>
          </a:bodyPr>
          <a:lstStyle/>
          <a:p>
            <a:pPr algn="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Da begegnet Hans</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 einer Bäuerin. Sie hat eine stattliche Gans im Arm. Die soll ein Festbraten werden. Aber die Bäuerin sieht das schöne junge Schwein von Hans und denkt: «ein noch besserer Braten gäbe dieses Schweinchen»!</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14140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3" name="Textfeld 2"/>
          <p:cNvSpPr txBox="1"/>
          <p:nvPr/>
        </p:nvSpPr>
        <p:spPr>
          <a:xfrm>
            <a:off x="5938982" y="3429000"/>
            <a:ext cx="3398982" cy="3139321"/>
          </a:xfrm>
          <a:prstGeom prst="rect">
            <a:avLst/>
          </a:prstGeom>
          <a:noFill/>
        </p:spPr>
        <p:txBody>
          <a:bodyPr wrap="square" rtlCol="0">
            <a:spAutoFit/>
          </a:bodyPr>
          <a:lstStyle/>
          <a:p>
            <a:pPr algn="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Sie erzählt: «eben hörte</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 ich, dass diese Nacht genau</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 ein solches Schweinchen</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 im Nachbardorf gestohlen worden ist. Pass nur auf,</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 dass man dich nicht damit erwischt». «Oh», sagt</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 Hans, «lieber nicht.</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 Nimm Du das Schwein und gib mir die Gans. Du kennst Dich hier besser aus als ich».</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21776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70"/>
            <a:ext cx="10288155" cy="6858770"/>
          </a:xfrm>
          <a:prstGeom prst="rect">
            <a:avLst/>
          </a:prstGeom>
        </p:spPr>
      </p:pic>
      <p:sp>
        <p:nvSpPr>
          <p:cNvPr id="3" name="Textfeld 2"/>
          <p:cNvSpPr txBox="1"/>
          <p:nvPr/>
        </p:nvSpPr>
        <p:spPr>
          <a:xfrm>
            <a:off x="683491" y="628073"/>
            <a:ext cx="3435927" cy="646331"/>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Glücklich zieht Hans mit der Gans weiter.</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87748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3" name="Textfeld 2"/>
          <p:cNvSpPr txBox="1"/>
          <p:nvPr/>
        </p:nvSpPr>
        <p:spPr>
          <a:xfrm>
            <a:off x="3879274" y="535709"/>
            <a:ext cx="4128654" cy="1200329"/>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Auf dem Dorfplatz trifft er die Messer-schleifer. Er bewundert sie. </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Sie können von ihrer Arbeit gut </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leben.</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58885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3" name="Textfeld 2"/>
          <p:cNvSpPr txBox="1"/>
          <p:nvPr/>
        </p:nvSpPr>
        <p:spPr>
          <a:xfrm>
            <a:off x="4368800" y="387928"/>
            <a:ext cx="3435927" cy="923330"/>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«Einen solchen Schleifstein sollte man haben und man hätte ausgesorgt», denkt Hans.</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5541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1" y="-50030"/>
            <a:ext cx="10362045" cy="6908030"/>
          </a:xfrm>
          <a:prstGeom prst="rect">
            <a:avLst/>
          </a:prstGeom>
        </p:spPr>
      </p:pic>
      <p:sp>
        <p:nvSpPr>
          <p:cNvPr id="3" name="Textfeld 2"/>
          <p:cNvSpPr txBox="1"/>
          <p:nvPr/>
        </p:nvSpPr>
        <p:spPr>
          <a:xfrm>
            <a:off x="683491" y="378691"/>
            <a:ext cx="5144654" cy="923330"/>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Die Messerschleifer sagen: «wir haben dir einen alten Stein, gib uns die Gans und du kannst ihn haben».</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35362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29085"/>
            <a:ext cx="11948390" cy="7965594"/>
          </a:xfrm>
          <a:prstGeom prst="rect">
            <a:avLst/>
          </a:prstGeom>
        </p:spPr>
      </p:pic>
      <p:sp>
        <p:nvSpPr>
          <p:cNvPr id="3" name="Textfeld 2"/>
          <p:cNvSpPr txBox="1"/>
          <p:nvPr/>
        </p:nvSpPr>
        <p:spPr>
          <a:xfrm>
            <a:off x="3943928" y="203200"/>
            <a:ext cx="3435927" cy="923330"/>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Was für ein Tausch! Glücklich trägt Hans den schweren Stein seiner Heimat entgegen.</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41434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10287000" cy="6858000"/>
          </a:xfrm>
          <a:prstGeom prst="rect">
            <a:avLst/>
          </a:prstGeom>
        </p:spPr>
      </p:pic>
      <p:sp>
        <p:nvSpPr>
          <p:cNvPr id="3" name="Textfeld 2"/>
          <p:cNvSpPr txBox="1"/>
          <p:nvPr/>
        </p:nvSpPr>
        <p:spPr>
          <a:xfrm>
            <a:off x="184727" y="249381"/>
            <a:ext cx="3435927" cy="1200329"/>
          </a:xfrm>
          <a:prstGeom prst="rect">
            <a:avLst/>
          </a:prstGeom>
          <a:noFill/>
        </p:spPr>
        <p:txBody>
          <a:bodyPr wrap="square" rtlCol="0">
            <a:spAutoFit/>
          </a:bodyPr>
          <a:lstStyle/>
          <a:p>
            <a:r>
              <a:rPr lang="de-CH"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«Eine Kugel Gold! Das ist dein verdienter Lohn für deine Arbeit», </a:t>
            </a:r>
          </a:p>
          <a:p>
            <a:r>
              <a:rPr lang="de-CH"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sagt die Meisterin</a:t>
            </a:r>
            <a:endPar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09136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133599"/>
            <a:ext cx="13487401" cy="8991600"/>
          </a:xfrm>
          <a:prstGeom prst="rect">
            <a:avLst/>
          </a:prstGeom>
        </p:spPr>
      </p:pic>
      <p:sp>
        <p:nvSpPr>
          <p:cNvPr id="3" name="Textfeld 2"/>
          <p:cNvSpPr txBox="1"/>
          <p:nvPr/>
        </p:nvSpPr>
        <p:spPr>
          <a:xfrm>
            <a:off x="6651335" y="3362036"/>
            <a:ext cx="2595419" cy="3416320"/>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Bald wird ihm der Stein sehr schwer. Am Brunnen will er Wasser trinken. Den Stein legt er auf den Brunnen-rand. Da stürzt ihm sein Schleifstein hin-unter in den tiefen Brunnen…</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 Hans breitet die Arme</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  aus und jubelt: «jetzt </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   bin ich frei!!!»</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28136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4109"/>
            <a:ext cx="10938164" cy="7292109"/>
          </a:xfrm>
          <a:prstGeom prst="rect">
            <a:avLst/>
          </a:prstGeom>
        </p:spPr>
      </p:pic>
      <p:sp>
        <p:nvSpPr>
          <p:cNvPr id="3" name="Textfeld 2"/>
          <p:cNvSpPr txBox="1"/>
          <p:nvPr/>
        </p:nvSpPr>
        <p:spPr>
          <a:xfrm>
            <a:off x="5708073" y="4886037"/>
            <a:ext cx="3435927" cy="1477328"/>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Von weitem sieht er seine Mutter.</a:t>
            </a:r>
            <a:b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br>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Hans breitet seine Arme aus.</a:t>
            </a:r>
          </a:p>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Glücklich und frei kommt er nach Hause</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37231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3" name="Textfeld 2"/>
          <p:cNvSpPr txBox="1"/>
          <p:nvPr/>
        </p:nvSpPr>
        <p:spPr>
          <a:xfrm>
            <a:off x="877454" y="5735782"/>
            <a:ext cx="3435927" cy="369332"/>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Hans ist glücklich</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98416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464" y="0"/>
            <a:ext cx="10287000" cy="6858000"/>
          </a:xfrm>
          <a:prstGeom prst="rect">
            <a:avLst/>
          </a:prstGeom>
        </p:spPr>
      </p:pic>
      <p:sp>
        <p:nvSpPr>
          <p:cNvPr id="3" name="Textfeld 2"/>
          <p:cNvSpPr txBox="1"/>
          <p:nvPr/>
        </p:nvSpPr>
        <p:spPr>
          <a:xfrm>
            <a:off x="83127" y="323273"/>
            <a:ext cx="3435927" cy="1754326"/>
          </a:xfrm>
          <a:prstGeom prst="rect">
            <a:avLst/>
          </a:prstGeom>
          <a:noFill/>
        </p:spPr>
        <p:txBody>
          <a:bodyPr wrap="square" rtlCol="0">
            <a:spAutoFit/>
          </a:bodyPr>
          <a:lstStyle/>
          <a:p>
            <a:r>
              <a:rPr lang="de-CH"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Die Meisterin winkt zum Abschied und wünscht Hans</a:t>
            </a:r>
            <a:br>
              <a:rPr lang="de-CH"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br>
            <a:r>
              <a:rPr lang="de-CH"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den Segen Gottes.</a:t>
            </a:r>
          </a:p>
          <a:p>
            <a:r>
              <a:rPr lang="de-CH"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Glücklich macht sich</a:t>
            </a:r>
            <a:br>
              <a:rPr lang="de-CH"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br>
            <a:r>
              <a:rPr lang="de-CH"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Hans auf den</a:t>
            </a:r>
            <a:br>
              <a:rPr lang="de-CH"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br>
            <a:r>
              <a:rPr lang="de-CH"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Heimweg</a:t>
            </a:r>
            <a:endPar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47049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6473" y="-2074604"/>
            <a:ext cx="14750473" cy="9833649"/>
          </a:xfrm>
          <a:prstGeom prst="rect">
            <a:avLst/>
          </a:prstGeom>
        </p:spPr>
      </p:pic>
      <p:sp>
        <p:nvSpPr>
          <p:cNvPr id="3" name="Textfeld 2"/>
          <p:cNvSpPr txBox="1"/>
          <p:nvPr/>
        </p:nvSpPr>
        <p:spPr>
          <a:xfrm>
            <a:off x="3325567" y="160160"/>
            <a:ext cx="2283381" cy="2308324"/>
          </a:xfrm>
          <a:prstGeom prst="rect">
            <a:avLst/>
          </a:prstGeom>
          <a:noFill/>
        </p:spPr>
        <p:txBody>
          <a:bodyPr wrap="square" rtlCol="0">
            <a:spAutoFit/>
          </a:bodyPr>
          <a:lstStyle/>
          <a:p>
            <a:r>
              <a:rPr lang="de-CH"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Aber schon bald werden seine Schritte schwer.</a:t>
            </a:r>
          </a:p>
          <a:p>
            <a:r>
              <a:rPr lang="de-CH"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Die Gold-Kugel drückt auf seine Schultern.</a:t>
            </a:r>
          </a:p>
          <a:p>
            <a:r>
              <a:rPr lang="de-CH"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Schweiss rinnt ihm</a:t>
            </a:r>
            <a:br>
              <a:rPr lang="de-CH"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br>
            <a:r>
              <a:rPr lang="de-CH"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über das Gesicht.</a:t>
            </a:r>
            <a:endPar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480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3" name="Textfeld 2"/>
          <p:cNvSpPr txBox="1"/>
          <p:nvPr/>
        </p:nvSpPr>
        <p:spPr>
          <a:xfrm>
            <a:off x="384404" y="5580574"/>
            <a:ext cx="5592190" cy="923330"/>
          </a:xfrm>
          <a:prstGeom prst="rect">
            <a:avLst/>
          </a:prstGeom>
          <a:noFill/>
        </p:spPr>
        <p:txBody>
          <a:bodyPr wrap="square" rtlCol="0">
            <a:spAutoFit/>
          </a:bodyPr>
          <a:lstStyle/>
          <a:p>
            <a:r>
              <a:rPr lang="de-CH" dirty="0">
                <a:solidFill>
                  <a:srgbClr val="1C0D02"/>
                </a:solidFill>
                <a:latin typeface="Tahoma" panose="020B0604030504040204" pitchFamily="34" charset="0"/>
                <a:ea typeface="Tahoma" panose="020B0604030504040204" pitchFamily="34" charset="0"/>
                <a:cs typeface="Tahoma" panose="020B0604030504040204" pitchFamily="34" charset="0"/>
              </a:rPr>
              <a:t>Da begegnet ihm eine elegante Reiterin auf einem hübschen Pferd. Hans denkt: «das ist schön, so leicht durch die Gegend traben auf seinem Pferd».</a:t>
            </a:r>
            <a:endParaRPr lang="en-US" dirty="0">
              <a:solidFill>
                <a:srgbClr val="1C0D0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94188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087">
            <a:off x="-162128" y="-386983"/>
            <a:ext cx="11339755" cy="7559836"/>
          </a:xfrm>
          <a:prstGeom prst="rect">
            <a:avLst/>
          </a:prstGeom>
        </p:spPr>
      </p:pic>
      <p:sp>
        <p:nvSpPr>
          <p:cNvPr id="3" name="Textfeld 2"/>
          <p:cNvSpPr txBox="1"/>
          <p:nvPr/>
        </p:nvSpPr>
        <p:spPr>
          <a:xfrm>
            <a:off x="591794" y="235574"/>
            <a:ext cx="3435927" cy="2585323"/>
          </a:xfrm>
          <a:prstGeom prst="rect">
            <a:avLst/>
          </a:prstGeom>
          <a:noFill/>
        </p:spPr>
        <p:txBody>
          <a:bodyPr wrap="square" rtlCol="0">
            <a:spAutoFit/>
          </a:bodyPr>
          <a:lstStyle/>
          <a:p>
            <a:r>
              <a:rPr lang="de-CH" dirty="0">
                <a:solidFill>
                  <a:srgbClr val="700000"/>
                </a:solidFill>
                <a:latin typeface="Tahoma" panose="020B0604030504040204" pitchFamily="34" charset="0"/>
                <a:ea typeface="Tahoma" panose="020B0604030504040204" pitchFamily="34" charset="0"/>
                <a:cs typeface="Tahoma" panose="020B0604030504040204" pitchFamily="34" charset="0"/>
              </a:rPr>
              <a:t>Die Reiterin sagt: «ach! Wenn Du mir deine Gold-Kugel gibst, dann überlasse ich dir gerne mein Pferd. Mit ihm kannst du schön durch die Gegend reiten. Und wenn du möchtest, dass es schneller geht, rufst du ‘Hüh, hüh’ und schon galoppiert es fröhlich dahin».</a:t>
            </a:r>
            <a:endParaRPr lang="en-US" dirty="0">
              <a:solidFill>
                <a:srgbClr val="7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52511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87491">
            <a:off x="-1259650" y="-507416"/>
            <a:ext cx="11515768" cy="7677178"/>
          </a:xfrm>
          <a:prstGeom prst="rect">
            <a:avLst/>
          </a:prstGeom>
        </p:spPr>
      </p:pic>
      <p:sp>
        <p:nvSpPr>
          <p:cNvPr id="3" name="Textfeld 2"/>
          <p:cNvSpPr txBox="1"/>
          <p:nvPr/>
        </p:nvSpPr>
        <p:spPr>
          <a:xfrm>
            <a:off x="166255" y="4627418"/>
            <a:ext cx="3639128" cy="1754326"/>
          </a:xfrm>
          <a:prstGeom prst="rect">
            <a:avLst/>
          </a:prstGeom>
          <a:noFill/>
        </p:spPr>
        <p:txBody>
          <a:bodyPr wrap="square" rtlCol="0">
            <a:spAutoFit/>
          </a:bodyPr>
          <a:lstStyle/>
          <a:p>
            <a:r>
              <a:rPr lang="de-CH" dirty="0">
                <a:solidFill>
                  <a:srgbClr val="1C0D02"/>
                </a:solidFill>
                <a:latin typeface="Tahoma" panose="020B0604030504040204" pitchFamily="34" charset="0"/>
                <a:ea typeface="Tahoma" panose="020B0604030504040204" pitchFamily="34" charset="0"/>
                <a:cs typeface="Tahoma" panose="020B0604030504040204" pitchFamily="34" charset="0"/>
              </a:rPr>
              <a:t>Der Tausch ist schnell</a:t>
            </a:r>
            <a:br>
              <a:rPr lang="de-CH" dirty="0">
                <a:solidFill>
                  <a:srgbClr val="1C0D02"/>
                </a:solidFill>
                <a:latin typeface="Tahoma" panose="020B0604030504040204" pitchFamily="34" charset="0"/>
                <a:ea typeface="Tahoma" panose="020B0604030504040204" pitchFamily="34" charset="0"/>
                <a:cs typeface="Tahoma" panose="020B0604030504040204" pitchFamily="34" charset="0"/>
              </a:rPr>
            </a:br>
            <a:r>
              <a:rPr lang="de-CH" dirty="0">
                <a:solidFill>
                  <a:srgbClr val="1C0D02"/>
                </a:solidFill>
                <a:latin typeface="Tahoma" panose="020B0604030504040204" pitchFamily="34" charset="0"/>
                <a:ea typeface="Tahoma" panose="020B0604030504040204" pitchFamily="34" charset="0"/>
                <a:cs typeface="Tahoma" panose="020B0604030504040204" pitchFamily="34" charset="0"/>
              </a:rPr>
              <a:t>gemacht. Und schon </a:t>
            </a:r>
            <a:br>
              <a:rPr lang="de-CH" dirty="0">
                <a:solidFill>
                  <a:srgbClr val="1C0D02"/>
                </a:solidFill>
                <a:latin typeface="Tahoma" panose="020B0604030504040204" pitchFamily="34" charset="0"/>
                <a:ea typeface="Tahoma" panose="020B0604030504040204" pitchFamily="34" charset="0"/>
                <a:cs typeface="Tahoma" panose="020B0604030504040204" pitchFamily="34" charset="0"/>
              </a:rPr>
            </a:br>
            <a:r>
              <a:rPr lang="de-CH" dirty="0">
                <a:solidFill>
                  <a:srgbClr val="1C0D02"/>
                </a:solidFill>
                <a:latin typeface="Tahoma" panose="020B0604030504040204" pitchFamily="34" charset="0"/>
                <a:ea typeface="Tahoma" panose="020B0604030504040204" pitchFamily="34" charset="0"/>
                <a:cs typeface="Tahoma" panose="020B0604030504040204" pitchFamily="34" charset="0"/>
              </a:rPr>
              <a:t>bald sitzt Hans</a:t>
            </a:r>
            <a:br>
              <a:rPr lang="de-CH" dirty="0">
                <a:solidFill>
                  <a:srgbClr val="1C0D02"/>
                </a:solidFill>
                <a:latin typeface="Tahoma" panose="020B0604030504040204" pitchFamily="34" charset="0"/>
                <a:ea typeface="Tahoma" panose="020B0604030504040204" pitchFamily="34" charset="0"/>
                <a:cs typeface="Tahoma" panose="020B0604030504040204" pitchFamily="34" charset="0"/>
              </a:rPr>
            </a:br>
            <a:r>
              <a:rPr lang="de-CH" dirty="0">
                <a:solidFill>
                  <a:srgbClr val="1C0D02"/>
                </a:solidFill>
                <a:latin typeface="Tahoma" panose="020B0604030504040204" pitchFamily="34" charset="0"/>
                <a:ea typeface="Tahoma" panose="020B0604030504040204" pitchFamily="34" charset="0"/>
                <a:cs typeface="Tahoma" panose="020B0604030504040204" pitchFamily="34" charset="0"/>
              </a:rPr>
              <a:t>glücklich im Sattel und</a:t>
            </a:r>
            <a:br>
              <a:rPr lang="de-CH" dirty="0">
                <a:solidFill>
                  <a:srgbClr val="1C0D02"/>
                </a:solidFill>
                <a:latin typeface="Tahoma" panose="020B0604030504040204" pitchFamily="34" charset="0"/>
                <a:ea typeface="Tahoma" panose="020B0604030504040204" pitchFamily="34" charset="0"/>
                <a:cs typeface="Tahoma" panose="020B0604030504040204" pitchFamily="34" charset="0"/>
              </a:rPr>
            </a:br>
            <a:r>
              <a:rPr lang="de-CH" dirty="0">
                <a:solidFill>
                  <a:srgbClr val="1C0D02"/>
                </a:solidFill>
                <a:latin typeface="Tahoma" panose="020B0604030504040204" pitchFamily="34" charset="0"/>
                <a:ea typeface="Tahoma" panose="020B0604030504040204" pitchFamily="34" charset="0"/>
                <a:cs typeface="Tahoma" panose="020B0604030504040204" pitchFamily="34" charset="0"/>
              </a:rPr>
              <a:t>reitet fröhlich seiner Heimat entgegen.</a:t>
            </a:r>
            <a:endParaRPr lang="en-US" dirty="0">
              <a:solidFill>
                <a:srgbClr val="1C0D0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93647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45" y="0"/>
            <a:ext cx="10681854" cy="7121236"/>
          </a:xfrm>
          <a:prstGeom prst="rect">
            <a:avLst/>
          </a:prstGeom>
        </p:spPr>
      </p:pic>
      <p:sp>
        <p:nvSpPr>
          <p:cNvPr id="3" name="Textfeld 2"/>
          <p:cNvSpPr txBox="1"/>
          <p:nvPr/>
        </p:nvSpPr>
        <p:spPr>
          <a:xfrm>
            <a:off x="304800" y="406401"/>
            <a:ext cx="8358910" cy="646331"/>
          </a:xfrm>
          <a:prstGeom prst="rect">
            <a:avLst/>
          </a:prstGeom>
          <a:noFill/>
        </p:spPr>
        <p:txBody>
          <a:bodyPr wrap="square" rtlCol="0">
            <a:spAutoFit/>
          </a:bodyPr>
          <a:lstStyle/>
          <a:p>
            <a:pPr algn="r"/>
            <a:r>
              <a:rPr lang="de-CH" dirty="0">
                <a:solidFill>
                  <a:srgbClr val="1C0D02"/>
                </a:solidFill>
                <a:latin typeface="Tahoma" panose="020B0604030504040204" pitchFamily="34" charset="0"/>
                <a:ea typeface="Tahoma" panose="020B0604030504040204" pitchFamily="34" charset="0"/>
                <a:cs typeface="Tahoma" panose="020B0604030504040204" pitchFamily="34" charset="0"/>
              </a:rPr>
              <a:t>«Hüh, Hüh» ruft Hans. Und das Pferd galoppiert so schnell, dass Hans sich </a:t>
            </a:r>
            <a:br>
              <a:rPr lang="de-CH" dirty="0">
                <a:solidFill>
                  <a:srgbClr val="1C0D02"/>
                </a:solidFill>
                <a:latin typeface="Tahoma" panose="020B0604030504040204" pitchFamily="34" charset="0"/>
                <a:ea typeface="Tahoma" panose="020B0604030504040204" pitchFamily="34" charset="0"/>
                <a:cs typeface="Tahoma" panose="020B0604030504040204" pitchFamily="34" charset="0"/>
              </a:rPr>
            </a:br>
            <a:r>
              <a:rPr lang="de-CH" dirty="0">
                <a:solidFill>
                  <a:srgbClr val="1C0D02"/>
                </a:solidFill>
                <a:latin typeface="Tahoma" panose="020B0604030504040204" pitchFamily="34" charset="0"/>
                <a:ea typeface="Tahoma" panose="020B0604030504040204" pitchFamily="34" charset="0"/>
                <a:cs typeface="Tahoma" panose="020B0604030504040204" pitchFamily="34" charset="0"/>
              </a:rPr>
              <a:t>nicht im Sattel halten kann </a:t>
            </a:r>
            <a:endParaRPr lang="en-US" dirty="0">
              <a:solidFill>
                <a:srgbClr val="1C0D0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3563399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870</Words>
  <Application>Microsoft Office PowerPoint</Application>
  <PresentationFormat>Bildschirmpräsentation (4:3)</PresentationFormat>
  <Paragraphs>55</Paragraphs>
  <Slides>32</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32</vt:i4>
      </vt:variant>
    </vt:vector>
  </HeadingPairs>
  <TitlesOfParts>
    <vt:vector size="37" baseType="lpstr">
      <vt:lpstr>Arial</vt:lpstr>
      <vt:lpstr>Calibri</vt:lpstr>
      <vt:lpstr>Calibri Light</vt:lpstr>
      <vt:lpstr>Tahoma</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Willy Niklaus</dc:creator>
  <cp:lastModifiedBy>Geissbühler Helene</cp:lastModifiedBy>
  <cp:revision>20</cp:revision>
  <cp:lastPrinted>2021-11-17T10:34:31Z</cp:lastPrinted>
  <dcterms:created xsi:type="dcterms:W3CDTF">2021-07-13T08:51:20Z</dcterms:created>
  <dcterms:modified xsi:type="dcterms:W3CDTF">2021-11-17T10:39:31Z</dcterms:modified>
</cp:coreProperties>
</file>