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26"/>
  </p:notes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9" r:id="rId20"/>
    <p:sldId id="273" r:id="rId21"/>
    <p:sldId id="274" r:id="rId22"/>
    <p:sldId id="280" r:id="rId23"/>
    <p:sldId id="281" r:id="rId24"/>
    <p:sldId id="282" r:id="rId2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46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1CAB0-49AD-4F67-A360-8F93C3C1634A}" type="datetimeFigureOut">
              <a:rPr lang="de-CH" smtClean="0"/>
              <a:t>04.11.2019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F963B-A25B-45B3-AEC7-132525C4FBB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9266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F963B-A25B-45B3-AEC7-132525C4FBB3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6178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D2A5-A4CB-4942-A65B-8AE1ADA938E5}" type="datetimeFigureOut">
              <a:rPr lang="de-CH" smtClean="0"/>
              <a:t>04.11.2019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F152-6E3F-4A3F-95B2-999B0E700E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05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D2A5-A4CB-4942-A65B-8AE1ADA938E5}" type="datetimeFigureOut">
              <a:rPr lang="de-CH" smtClean="0"/>
              <a:t>04.11.2019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F152-6E3F-4A3F-95B2-999B0E700E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0486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D2A5-A4CB-4942-A65B-8AE1ADA938E5}" type="datetimeFigureOut">
              <a:rPr lang="de-CH" smtClean="0"/>
              <a:t>04.11.2019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F152-6E3F-4A3F-95B2-999B0E700E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35507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D2A5-A4CB-4942-A65B-8AE1ADA938E5}" type="datetimeFigureOut">
              <a:rPr lang="de-CH" smtClean="0"/>
              <a:t>04.11.2019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F152-6E3F-4A3F-95B2-999B0E700E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0927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D2A5-A4CB-4942-A65B-8AE1ADA938E5}" type="datetimeFigureOut">
              <a:rPr lang="de-CH" smtClean="0"/>
              <a:t>04.11.2019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F152-6E3F-4A3F-95B2-999B0E700E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349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D2A5-A4CB-4942-A65B-8AE1ADA938E5}" type="datetimeFigureOut">
              <a:rPr lang="de-CH" smtClean="0"/>
              <a:t>04.11.2019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F152-6E3F-4A3F-95B2-999B0E700E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715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D2A5-A4CB-4942-A65B-8AE1ADA938E5}" type="datetimeFigureOut">
              <a:rPr lang="de-CH" smtClean="0"/>
              <a:t>04.11.2019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F152-6E3F-4A3F-95B2-999B0E700E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452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D2A5-A4CB-4942-A65B-8AE1ADA938E5}" type="datetimeFigureOut">
              <a:rPr lang="de-CH" smtClean="0"/>
              <a:t>04.11.2019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F152-6E3F-4A3F-95B2-999B0E700E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314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D2A5-A4CB-4942-A65B-8AE1ADA938E5}" type="datetimeFigureOut">
              <a:rPr lang="de-CH" smtClean="0"/>
              <a:t>04.11.2019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F152-6E3F-4A3F-95B2-999B0E700E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2705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D2A5-A4CB-4942-A65B-8AE1ADA938E5}" type="datetimeFigureOut">
              <a:rPr lang="de-CH" smtClean="0"/>
              <a:t>04.11.2019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F152-6E3F-4A3F-95B2-999B0E700E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0102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3D2A5-A4CB-4942-A65B-8AE1ADA938E5}" type="datetimeFigureOut">
              <a:rPr lang="de-CH" smtClean="0"/>
              <a:t>04.11.2019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F152-6E3F-4A3F-95B2-999B0E700E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3477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3D2A5-A4CB-4942-A65B-8AE1ADA938E5}" type="datetimeFigureOut">
              <a:rPr lang="de-CH" smtClean="0"/>
              <a:t>04.11.2019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FF152-6E3F-4A3F-95B2-999B0E700E5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533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CH" sz="4800" dirty="0"/>
              <a:t>Teilen macht glücklich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dirty="0">
              <a:latin typeface="HelveticaNeueLT Pro 45 Lt" pitchFamily="34" charset="0"/>
            </a:endParaRPr>
          </a:p>
        </p:txBody>
      </p:sp>
      <p:pic>
        <p:nvPicPr>
          <p:cNvPr id="6" name="Teilen macht glücklich Fina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7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1"/>
    </mc:Choice>
    <mc:Fallback xmlns="">
      <p:transition spd="slow" advTm="11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rmAutofit/>
          </a:bodyPr>
          <a:lstStyle/>
          <a:p>
            <a:r>
              <a:rPr lang="de-CH" sz="2400" dirty="0">
                <a:latin typeface="+mn-lt"/>
              </a:rPr>
              <a:t>Er war im Zimmer eingeschlossen, </a:t>
            </a:r>
            <a:r>
              <a:rPr lang="de-CH" sz="2400" dirty="0" smtClean="0">
                <a:latin typeface="+mn-lt"/>
              </a:rPr>
              <a:t/>
            </a:r>
            <a:br>
              <a:rPr lang="de-CH" sz="2400" dirty="0" smtClean="0">
                <a:latin typeface="+mn-lt"/>
              </a:rPr>
            </a:br>
            <a:r>
              <a:rPr lang="de-CH" sz="2400" dirty="0" smtClean="0">
                <a:latin typeface="+mn-lt"/>
              </a:rPr>
              <a:t>während </a:t>
            </a:r>
            <a:r>
              <a:rPr lang="de-CH" sz="2400" dirty="0">
                <a:latin typeface="+mn-lt"/>
              </a:rPr>
              <a:t>die Kinder die Apfelsine genossen.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166019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0885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5"/>
    </mc:Choice>
    <mc:Fallback xmlns="">
      <p:transition spd="slow" advTm="1255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rmAutofit/>
          </a:bodyPr>
          <a:lstStyle/>
          <a:p>
            <a:r>
              <a:rPr lang="de-CH" sz="2400" dirty="0">
                <a:latin typeface="+mn-lt"/>
              </a:rPr>
              <a:t>Der kleine arme </a:t>
            </a:r>
            <a:r>
              <a:rPr lang="de-CH" sz="2400" dirty="0" smtClean="0">
                <a:latin typeface="+mn-lt"/>
              </a:rPr>
              <a:t>Tropf </a:t>
            </a:r>
            <a:br>
              <a:rPr lang="de-CH" sz="2400" dirty="0" smtClean="0">
                <a:latin typeface="+mn-lt"/>
              </a:rPr>
            </a:br>
            <a:r>
              <a:rPr lang="de-CH" sz="2400" dirty="0" smtClean="0">
                <a:latin typeface="+mn-lt"/>
              </a:rPr>
              <a:t>zog </a:t>
            </a:r>
            <a:r>
              <a:rPr lang="de-CH" sz="2400" dirty="0">
                <a:latin typeface="+mn-lt"/>
              </a:rPr>
              <a:t>sich schluchzend die Decke über den Kopf.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166019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6500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7"/>
    </mc:Choice>
    <mc:Fallback xmlns="">
      <p:transition spd="slow" advTm="909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rmAutofit/>
          </a:bodyPr>
          <a:lstStyle/>
          <a:p>
            <a:r>
              <a:rPr lang="de-CH" sz="2400" dirty="0">
                <a:latin typeface="+mn-lt"/>
              </a:rPr>
              <a:t>Als er schon dachte es geht nicht mehr schlimmer, </a:t>
            </a:r>
            <a:r>
              <a:rPr lang="de-CH" sz="2400" dirty="0" smtClean="0">
                <a:latin typeface="+mn-lt"/>
              </a:rPr>
              <a:t/>
            </a:r>
            <a:br>
              <a:rPr lang="de-CH" sz="2400" dirty="0" smtClean="0">
                <a:latin typeface="+mn-lt"/>
              </a:rPr>
            </a:br>
            <a:r>
              <a:rPr lang="de-CH" sz="2400" dirty="0" smtClean="0">
                <a:latin typeface="+mn-lt"/>
              </a:rPr>
              <a:t>hörte </a:t>
            </a:r>
            <a:r>
              <a:rPr lang="de-CH" sz="2400" dirty="0">
                <a:latin typeface="+mn-lt"/>
              </a:rPr>
              <a:t>er Schritte und jemand kam ins Zimmer.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16601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424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3"/>
    </mc:Choice>
    <mc:Fallback xmlns="">
      <p:transition spd="slow" advTm="926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1143000"/>
          </a:xfrm>
        </p:spPr>
        <p:txBody>
          <a:bodyPr>
            <a:normAutofit/>
          </a:bodyPr>
          <a:lstStyle/>
          <a:p>
            <a:r>
              <a:rPr lang="de-CH" sz="2400" dirty="0">
                <a:latin typeface="+mn-lt"/>
              </a:rPr>
              <a:t>Als William die Decke wegzog, </a:t>
            </a:r>
            <a:r>
              <a:rPr lang="de-CH" sz="2400" dirty="0" smtClean="0">
                <a:latin typeface="+mn-lt"/>
              </a:rPr>
              <a:t/>
            </a:r>
            <a:br>
              <a:rPr lang="de-CH" sz="2400" dirty="0" smtClean="0">
                <a:latin typeface="+mn-lt"/>
              </a:rPr>
            </a:br>
            <a:r>
              <a:rPr lang="de-CH" sz="2400" dirty="0" smtClean="0">
                <a:latin typeface="+mn-lt"/>
              </a:rPr>
              <a:t>war </a:t>
            </a:r>
            <a:r>
              <a:rPr lang="de-CH" sz="2400" dirty="0">
                <a:latin typeface="+mn-lt"/>
              </a:rPr>
              <a:t>es die </a:t>
            </a:r>
            <a:r>
              <a:rPr lang="de-CH" sz="2400" dirty="0" smtClean="0">
                <a:latin typeface="+mn-lt"/>
              </a:rPr>
              <a:t>Freude, </a:t>
            </a:r>
            <a:r>
              <a:rPr lang="de-CH" sz="2400" dirty="0">
                <a:latin typeface="+mn-lt"/>
              </a:rPr>
              <a:t>die überwog.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24744"/>
            <a:ext cx="6034617" cy="4536504"/>
          </a:xfrm>
        </p:spPr>
      </p:pic>
    </p:spTree>
    <p:extLst>
      <p:ext uri="{BB962C8B-B14F-4D97-AF65-F5344CB8AC3E}">
        <p14:creationId xmlns:p14="http://schemas.microsoft.com/office/powerpoint/2010/main" val="40363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2"/>
    </mc:Choice>
    <mc:Fallback xmlns="">
      <p:transition spd="slow" advTm="953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rmAutofit/>
          </a:bodyPr>
          <a:lstStyle/>
          <a:p>
            <a:r>
              <a:rPr lang="de-CH" sz="2400" dirty="0">
                <a:latin typeface="+mn-lt"/>
              </a:rPr>
              <a:t>Er </a:t>
            </a:r>
            <a:r>
              <a:rPr lang="de-CH" sz="2400" dirty="0" smtClean="0">
                <a:latin typeface="+mn-lt"/>
              </a:rPr>
              <a:t>sah die </a:t>
            </a:r>
            <a:r>
              <a:rPr lang="de-CH" sz="2400" dirty="0">
                <a:latin typeface="+mn-lt"/>
              </a:rPr>
              <a:t>leuchtenden Augen des kleinen Knaben </a:t>
            </a:r>
            <a:r>
              <a:rPr lang="de-CH" sz="2400" dirty="0" smtClean="0">
                <a:latin typeface="+mn-lt"/>
              </a:rPr>
              <a:t/>
            </a:r>
            <a:br>
              <a:rPr lang="de-CH" sz="2400" dirty="0" smtClean="0">
                <a:latin typeface="+mn-lt"/>
              </a:rPr>
            </a:br>
            <a:r>
              <a:rPr lang="de-CH" sz="2400" dirty="0" smtClean="0">
                <a:latin typeface="+mn-lt"/>
              </a:rPr>
              <a:t>und </a:t>
            </a:r>
            <a:r>
              <a:rPr lang="de-CH" sz="2400" dirty="0">
                <a:latin typeface="+mn-lt"/>
              </a:rPr>
              <a:t>verblüfft konnte Jamie nichts mehr sagen.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166019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950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4"/>
    </mc:Choice>
    <mc:Fallback xmlns="">
      <p:transition spd="slow" advTm="766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rmAutofit/>
          </a:bodyPr>
          <a:lstStyle/>
          <a:p>
            <a:r>
              <a:rPr lang="de-CH" sz="2400" dirty="0">
                <a:latin typeface="+mn-lt"/>
              </a:rPr>
              <a:t>Da William, der vor ihm stand, </a:t>
            </a:r>
            <a:r>
              <a:rPr lang="de-CH" sz="2400" dirty="0" smtClean="0">
                <a:latin typeface="+mn-lt"/>
              </a:rPr>
              <a:t/>
            </a:r>
            <a:br>
              <a:rPr lang="de-CH" sz="2400" dirty="0" smtClean="0">
                <a:latin typeface="+mn-lt"/>
              </a:rPr>
            </a:br>
            <a:r>
              <a:rPr lang="de-CH" sz="2400" dirty="0" smtClean="0">
                <a:latin typeface="+mn-lt"/>
              </a:rPr>
              <a:t>hatte </a:t>
            </a:r>
            <a:r>
              <a:rPr lang="de-CH" sz="2400" dirty="0">
                <a:latin typeface="+mn-lt"/>
              </a:rPr>
              <a:t>eine Apfelsine in der Hand.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16601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9160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8"/>
    </mc:Choice>
    <mc:Fallback xmlns="">
      <p:transition spd="slow" advTm="834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rmAutofit/>
          </a:bodyPr>
          <a:lstStyle/>
          <a:p>
            <a:r>
              <a:rPr lang="de-CH" sz="2400" dirty="0">
                <a:latin typeface="+mn-lt"/>
              </a:rPr>
              <a:t>Im ersten Moment wundert es Jamie sehr, </a:t>
            </a:r>
            <a:r>
              <a:rPr lang="de-CH" sz="2400" dirty="0" smtClean="0">
                <a:latin typeface="+mn-lt"/>
              </a:rPr>
              <a:t/>
            </a:r>
            <a:br>
              <a:rPr lang="de-CH" sz="2400" dirty="0" smtClean="0">
                <a:latin typeface="+mn-lt"/>
              </a:rPr>
            </a:br>
            <a:r>
              <a:rPr lang="de-CH" sz="2400" dirty="0" smtClean="0">
                <a:latin typeface="+mn-lt"/>
              </a:rPr>
              <a:t>denn </a:t>
            </a:r>
            <a:r>
              <a:rPr lang="de-CH" sz="2400" dirty="0">
                <a:latin typeface="+mn-lt"/>
              </a:rPr>
              <a:t>die Apfelsine kam ohne Schale daher.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166019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73054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9"/>
    </mc:Choice>
    <mc:Fallback xmlns="">
      <p:transition spd="slow" advTm="781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rmAutofit/>
          </a:bodyPr>
          <a:lstStyle/>
          <a:p>
            <a:r>
              <a:rPr lang="de-CH" sz="2400" dirty="0">
                <a:latin typeface="+mn-lt"/>
              </a:rPr>
              <a:t>Als Jamie bewusst wurde woher die Apfelsine stammt, </a:t>
            </a:r>
            <a:r>
              <a:rPr lang="de-CH" sz="2400" dirty="0" smtClean="0">
                <a:latin typeface="+mn-lt"/>
              </a:rPr>
              <a:t/>
            </a:r>
            <a:br>
              <a:rPr lang="de-CH" sz="2400" dirty="0" smtClean="0">
                <a:latin typeface="+mn-lt"/>
              </a:rPr>
            </a:br>
            <a:r>
              <a:rPr lang="de-CH" sz="2400" dirty="0" smtClean="0">
                <a:latin typeface="+mn-lt"/>
              </a:rPr>
              <a:t>wurde </a:t>
            </a:r>
            <a:r>
              <a:rPr lang="de-CH" sz="2400" dirty="0">
                <a:latin typeface="+mn-lt"/>
              </a:rPr>
              <a:t>er von ungewöhnlich starken Gefühlen übermannt.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16601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9481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6"/>
    </mc:Choice>
    <mc:Fallback xmlns="">
      <p:transition spd="slow" advTm="1003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rmAutofit/>
          </a:bodyPr>
          <a:lstStyle/>
          <a:p>
            <a:r>
              <a:rPr lang="de-CH" sz="2400" dirty="0">
                <a:latin typeface="+mn-lt"/>
              </a:rPr>
              <a:t>Zehn Knaben haben beschlossen, </a:t>
            </a:r>
            <a:r>
              <a:rPr lang="de-CH" sz="2400" dirty="0" smtClean="0">
                <a:latin typeface="+mn-lt"/>
              </a:rPr>
              <a:t/>
            </a:r>
            <a:br>
              <a:rPr lang="de-CH" sz="2400" dirty="0" smtClean="0">
                <a:latin typeface="+mn-lt"/>
              </a:rPr>
            </a:br>
            <a:r>
              <a:rPr lang="de-CH" sz="2400" dirty="0" smtClean="0">
                <a:latin typeface="+mn-lt"/>
              </a:rPr>
              <a:t>Jamie </a:t>
            </a:r>
            <a:r>
              <a:rPr lang="de-CH" sz="2400" dirty="0">
                <a:latin typeface="+mn-lt"/>
              </a:rPr>
              <a:t>solle nicht sein ausgeschlossen.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166019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307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0"/>
    </mc:Choice>
    <mc:Fallback xmlns="">
      <p:transition spd="slow" advTm="695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rmAutofit/>
          </a:bodyPr>
          <a:lstStyle/>
          <a:p>
            <a:r>
              <a:rPr lang="de-CH" sz="2400" dirty="0">
                <a:latin typeface="+mn-lt"/>
              </a:rPr>
              <a:t>So haben sie sich zusammengetan, </a:t>
            </a:r>
            <a:r>
              <a:rPr lang="de-CH" sz="2400" dirty="0" smtClean="0">
                <a:latin typeface="+mn-lt"/>
              </a:rPr>
              <a:t/>
            </a:r>
            <a:br>
              <a:rPr lang="de-CH" sz="2400" dirty="0" smtClean="0">
                <a:latin typeface="+mn-lt"/>
              </a:rPr>
            </a:br>
            <a:r>
              <a:rPr lang="de-CH" sz="2400" dirty="0" smtClean="0">
                <a:latin typeface="+mn-lt"/>
              </a:rPr>
              <a:t>damit </a:t>
            </a:r>
            <a:r>
              <a:rPr lang="de-CH" sz="2400" dirty="0">
                <a:latin typeface="+mn-lt"/>
              </a:rPr>
              <a:t>auch er seine Apfelsine bekam.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17" y="1124744"/>
            <a:ext cx="6034616" cy="4526756"/>
          </a:xfrm>
        </p:spPr>
      </p:pic>
    </p:spTree>
    <p:extLst>
      <p:ext uri="{BB962C8B-B14F-4D97-AF65-F5344CB8AC3E}">
        <p14:creationId xmlns:p14="http://schemas.microsoft.com/office/powerpoint/2010/main" val="165618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6"/>
    </mc:Choice>
    <mc:Fallback xmlns="">
      <p:transition spd="slow" advTm="1007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9294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CH" dirty="0" smtClean="0"/>
              <a:t>Zum </a:t>
            </a:r>
            <a:r>
              <a:rPr lang="de-CH" dirty="0"/>
              <a:t>Anlass des </a:t>
            </a:r>
            <a:r>
              <a:rPr lang="de-CH" dirty="0" smtClean="0"/>
              <a:t>Tages </a:t>
            </a:r>
            <a:r>
              <a:rPr lang="de-CH" dirty="0"/>
              <a:t>der Menschen mit </a:t>
            </a:r>
            <a:r>
              <a:rPr lang="de-CH" dirty="0" smtClean="0"/>
              <a:t>Behinderung am 3. Dezember hat </a:t>
            </a:r>
            <a:r>
              <a:rPr lang="de-CH" dirty="0"/>
              <a:t>das Atelier der Stiftung Rossfeld in Bern die Geschichte </a:t>
            </a:r>
          </a:p>
          <a:p>
            <a:pPr marL="0" indent="0" algn="ctr">
              <a:buNone/>
            </a:pPr>
            <a:r>
              <a:rPr lang="de-CH" b="1" dirty="0" smtClean="0"/>
              <a:t>«</a:t>
            </a:r>
            <a:r>
              <a:rPr lang="de-CH" b="1" dirty="0"/>
              <a:t>Die Apfelsine des Waisenknaben» </a:t>
            </a:r>
            <a:r>
              <a:rPr lang="de-CH" b="1" dirty="0" smtClean="0"/>
              <a:t/>
            </a:r>
            <a:br>
              <a:rPr lang="de-CH" b="1" dirty="0" smtClean="0"/>
            </a:br>
            <a:r>
              <a:rPr lang="de-CH" dirty="0" smtClean="0"/>
              <a:t>von </a:t>
            </a:r>
            <a:r>
              <a:rPr lang="de-CH" dirty="0"/>
              <a:t>Charles Dickens (1812-1870)</a:t>
            </a:r>
            <a:r>
              <a:rPr lang="de-CH" dirty="0" smtClean="0"/>
              <a:t> </a:t>
            </a:r>
          </a:p>
          <a:p>
            <a:pPr marL="0" indent="0" algn="ctr">
              <a:buNone/>
            </a:pPr>
            <a:r>
              <a:rPr lang="de-CH" dirty="0" smtClean="0"/>
              <a:t>im Auftrag der Reformierten Kirchen </a:t>
            </a:r>
            <a:br>
              <a:rPr lang="de-CH" dirty="0" smtClean="0"/>
            </a:br>
            <a:r>
              <a:rPr lang="de-CH" dirty="0" smtClean="0"/>
              <a:t>Bern-Jura-Solothurn neu interpretiert </a:t>
            </a:r>
            <a:br>
              <a:rPr lang="de-CH" dirty="0" smtClean="0"/>
            </a:br>
            <a:r>
              <a:rPr lang="de-CH" dirty="0" smtClean="0"/>
              <a:t>und </a:t>
            </a:r>
            <a:r>
              <a:rPr lang="de-CH" dirty="0"/>
              <a:t>umgesetzt. 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24" y="5841320"/>
            <a:ext cx="2273876" cy="4824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8852" y="395404"/>
            <a:ext cx="593432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77"/>
    </mc:Choice>
    <mc:Fallback xmlns="">
      <p:transition spd="slow" advTm="24677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Autofit/>
          </a:bodyPr>
          <a:lstStyle/>
          <a:p>
            <a:r>
              <a:rPr lang="de-CH" sz="2400" dirty="0">
                <a:latin typeface="+mn-lt"/>
              </a:rPr>
              <a:t>Durch das gemeinsame Essen schmeckte es besonders gut, </a:t>
            </a:r>
            <a:r>
              <a:rPr lang="de-CH" sz="2400" dirty="0" smtClean="0">
                <a:latin typeface="+mn-lt"/>
              </a:rPr>
              <a:t>sein </a:t>
            </a:r>
            <a:r>
              <a:rPr lang="de-CH" sz="2400" dirty="0">
                <a:latin typeface="+mn-lt"/>
              </a:rPr>
              <a:t>Leid war schnell vergessen und er schöpfte daraus neuen Mut.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3" y="1166019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6130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6"/>
    </mc:Choice>
    <mc:Fallback xmlns="">
      <p:transition spd="slow" advTm="1016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Autofit/>
          </a:bodyPr>
          <a:lstStyle/>
          <a:p>
            <a:r>
              <a:rPr lang="de-CH" sz="2400" dirty="0">
                <a:latin typeface="+mn-lt"/>
              </a:rPr>
              <a:t>Jamies Glücksgefühl packte die ganze Knabenschar, </a:t>
            </a:r>
            <a:r>
              <a:rPr lang="de-CH" sz="2400" dirty="0" smtClean="0">
                <a:latin typeface="+mn-lt"/>
              </a:rPr>
              <a:t/>
            </a:r>
            <a:br>
              <a:rPr lang="de-CH" sz="2400" dirty="0" smtClean="0">
                <a:latin typeface="+mn-lt"/>
              </a:rPr>
            </a:br>
            <a:r>
              <a:rPr lang="de-CH" sz="2400" dirty="0" smtClean="0">
                <a:latin typeface="+mn-lt"/>
              </a:rPr>
              <a:t>somit </a:t>
            </a:r>
            <a:r>
              <a:rPr lang="de-CH" sz="2400" dirty="0">
                <a:latin typeface="+mn-lt"/>
              </a:rPr>
              <a:t>wurde nun jedem </a:t>
            </a:r>
            <a:r>
              <a:rPr lang="de-CH" sz="2400" dirty="0" smtClean="0">
                <a:latin typeface="+mn-lt"/>
              </a:rPr>
              <a:t>klar: Teilen </a:t>
            </a:r>
            <a:r>
              <a:rPr lang="de-CH" sz="2400" dirty="0">
                <a:latin typeface="+mn-lt"/>
              </a:rPr>
              <a:t>ist wunderbar!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166019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5677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3"/>
    </mc:Choice>
    <mc:Fallback xmlns="">
      <p:transition spd="slow" advTm="1070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-377187" y="1877918"/>
            <a:ext cx="602930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/>
              <a:t>Aniello </a:t>
            </a:r>
            <a:r>
              <a:rPr lang="de-CH" sz="2400" dirty="0" err="1"/>
              <a:t>Benisatto</a:t>
            </a:r>
            <a:endParaRPr lang="de-CH" sz="2400" dirty="0"/>
          </a:p>
          <a:p>
            <a:pPr algn="ctr"/>
            <a:r>
              <a:rPr lang="de-CH" sz="2400" dirty="0"/>
              <a:t>Bernhard </a:t>
            </a:r>
            <a:r>
              <a:rPr lang="de-CH" sz="2400" dirty="0" err="1"/>
              <a:t>Krellwitz</a:t>
            </a:r>
            <a:endParaRPr lang="de-CH" sz="2400" dirty="0"/>
          </a:p>
          <a:p>
            <a:pPr algn="ctr"/>
            <a:r>
              <a:rPr lang="de-CH" sz="2400" dirty="0"/>
              <a:t>Daniel Rolli</a:t>
            </a:r>
          </a:p>
          <a:p>
            <a:pPr algn="ctr"/>
            <a:r>
              <a:rPr lang="de-CH" sz="2400" dirty="0"/>
              <a:t>Dario </a:t>
            </a:r>
            <a:r>
              <a:rPr lang="de-CH" sz="2400" dirty="0" err="1"/>
              <a:t>Savioni</a:t>
            </a:r>
            <a:endParaRPr lang="de-CH" sz="2400" dirty="0"/>
          </a:p>
          <a:p>
            <a:pPr algn="ctr"/>
            <a:r>
              <a:rPr lang="de-CH" sz="2400" dirty="0" smtClean="0"/>
              <a:t>Fritz Luder</a:t>
            </a:r>
          </a:p>
          <a:p>
            <a:pPr algn="ctr"/>
            <a:r>
              <a:rPr lang="de-CH" sz="2400" dirty="0" smtClean="0"/>
              <a:t>Jakup </a:t>
            </a:r>
            <a:r>
              <a:rPr lang="de-CH" sz="2400" dirty="0" err="1"/>
              <a:t>Nadzak</a:t>
            </a:r>
            <a:endParaRPr lang="de-CH" sz="2400" dirty="0"/>
          </a:p>
          <a:p>
            <a:pPr algn="ctr"/>
            <a:r>
              <a:rPr lang="de-CH" sz="2400" dirty="0" err="1"/>
              <a:t>Jathavan</a:t>
            </a:r>
            <a:r>
              <a:rPr lang="de-CH" sz="2400" dirty="0"/>
              <a:t> Arumugam</a:t>
            </a:r>
          </a:p>
          <a:p>
            <a:pPr algn="ctr"/>
            <a:r>
              <a:rPr lang="de-CH" sz="2400" dirty="0"/>
              <a:t>Marc Fürst</a:t>
            </a:r>
          </a:p>
          <a:p>
            <a:pPr algn="ctr"/>
            <a:r>
              <a:rPr lang="de-CH" sz="2400" dirty="0"/>
              <a:t>Markus Grolimund</a:t>
            </a:r>
          </a:p>
          <a:p>
            <a:pPr algn="ctr"/>
            <a:endParaRPr lang="de-CH" sz="3200" dirty="0"/>
          </a:p>
          <a:p>
            <a:pPr algn="ctr"/>
            <a:endParaRPr lang="de-CH" sz="2400" dirty="0"/>
          </a:p>
          <a:p>
            <a:pPr algn="ctr"/>
            <a:endParaRPr lang="de-CH" sz="2400" dirty="0"/>
          </a:p>
        </p:txBody>
      </p:sp>
      <p:sp>
        <p:nvSpPr>
          <p:cNvPr id="11" name="Textfeld 10"/>
          <p:cNvSpPr txBox="1"/>
          <p:nvPr/>
        </p:nvSpPr>
        <p:spPr>
          <a:xfrm>
            <a:off x="4716016" y="1905506"/>
            <a:ext cx="30869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/>
              <a:t>Mervete </a:t>
            </a:r>
            <a:r>
              <a:rPr lang="de-CH" sz="2400" dirty="0" smtClean="0"/>
              <a:t>Haklaj</a:t>
            </a:r>
          </a:p>
          <a:p>
            <a:pPr algn="ctr"/>
            <a:r>
              <a:rPr lang="de-CH" sz="2400" dirty="0" smtClean="0"/>
              <a:t>Nadine </a:t>
            </a:r>
            <a:r>
              <a:rPr lang="de-CH" sz="2400" dirty="0"/>
              <a:t>Flury</a:t>
            </a:r>
          </a:p>
          <a:p>
            <a:pPr algn="ctr"/>
            <a:r>
              <a:rPr lang="de-CH" sz="2400" dirty="0"/>
              <a:t>Nina Wirz</a:t>
            </a:r>
          </a:p>
          <a:p>
            <a:pPr algn="ctr"/>
            <a:r>
              <a:rPr lang="de-CH" sz="2400" dirty="0"/>
              <a:t>Philipp Kengelbacher</a:t>
            </a:r>
          </a:p>
          <a:p>
            <a:pPr algn="ctr"/>
            <a:r>
              <a:rPr lang="de-CH" sz="2400" dirty="0"/>
              <a:t>Silvan Gasser</a:t>
            </a:r>
          </a:p>
          <a:p>
            <a:pPr algn="ctr"/>
            <a:r>
              <a:rPr lang="de-CH" sz="2400" dirty="0"/>
              <a:t>Susanna </a:t>
            </a:r>
            <a:r>
              <a:rPr lang="de-CH" sz="2400" dirty="0" err="1"/>
              <a:t>Möschberger</a:t>
            </a:r>
            <a:endParaRPr lang="de-CH" sz="2400" dirty="0"/>
          </a:p>
          <a:p>
            <a:pPr algn="ctr"/>
            <a:r>
              <a:rPr lang="de-CH" sz="2400" dirty="0"/>
              <a:t>Sven Lehmann</a:t>
            </a:r>
          </a:p>
          <a:p>
            <a:pPr algn="ctr"/>
            <a:r>
              <a:rPr lang="de-CH" sz="2400" dirty="0"/>
              <a:t>Thomas Jost</a:t>
            </a:r>
          </a:p>
          <a:p>
            <a:pPr algn="ctr"/>
            <a:r>
              <a:rPr lang="de-CH" sz="2400" dirty="0"/>
              <a:t>Urs </a:t>
            </a:r>
            <a:r>
              <a:rPr lang="de-CH" sz="2400" dirty="0" err="1"/>
              <a:t>Kriemler</a:t>
            </a:r>
            <a:endParaRPr lang="de-CH" sz="2400" dirty="0"/>
          </a:p>
        </p:txBody>
      </p:sp>
      <p:sp>
        <p:nvSpPr>
          <p:cNvPr id="12" name="Textfeld 11"/>
          <p:cNvSpPr txBox="1"/>
          <p:nvPr/>
        </p:nvSpPr>
        <p:spPr>
          <a:xfrm>
            <a:off x="744349" y="781397"/>
            <a:ext cx="765530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3200" dirty="0"/>
              <a:t>Herzlichen Dank allen, die mitgewirkt haben:</a:t>
            </a:r>
          </a:p>
          <a:p>
            <a:pPr algn="ctr"/>
            <a:r>
              <a:rPr lang="de-CH" sz="500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108" y="5805263"/>
            <a:ext cx="2250150" cy="48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11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6"/>
    </mc:Choice>
    <mc:Fallback xmlns="">
      <p:transition spd="slow" advTm="1950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de-CH" dirty="0"/>
              <a:t>Herzlichen Dank gilt auch der Reformierten Kirchen </a:t>
            </a:r>
            <a:r>
              <a:rPr lang="de-CH" dirty="0" smtClean="0"/>
              <a:t>Bern-Jura-Solothurn</a:t>
            </a:r>
            <a:r>
              <a:rPr lang="de-CH" dirty="0"/>
              <a:t>, welche dieses Projekt ermöglichten und dadurch dem Tag der Menschen mit Behinderung besondere Wertschätzung schenken.</a:t>
            </a:r>
          </a:p>
        </p:txBody>
      </p:sp>
    </p:spTree>
    <p:extLst>
      <p:ext uri="{BB962C8B-B14F-4D97-AF65-F5344CB8AC3E}">
        <p14:creationId xmlns:p14="http://schemas.microsoft.com/office/powerpoint/2010/main" val="8521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24"/>
    </mc:Choice>
    <mc:Fallback xmlns="">
      <p:transition spd="slow" advTm="1412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679783" y="110731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/>
              <a:t>Mehr über die Stiftung Rossfeld und das Atelier unter www.rossfeld.ch</a:t>
            </a:r>
            <a:endParaRPr lang="de-CH" sz="3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683" y="2708920"/>
            <a:ext cx="254049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4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12"/>
    </mc:Choice>
    <mc:Fallback xmlns="">
      <p:transition spd="slow" advTm="2091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26360"/>
            <a:ext cx="8229600" cy="1143000"/>
          </a:xfrm>
        </p:spPr>
        <p:txBody>
          <a:bodyPr>
            <a:normAutofit/>
          </a:bodyPr>
          <a:lstStyle/>
          <a:p>
            <a:r>
              <a:rPr lang="de-CH" sz="2400" dirty="0">
                <a:latin typeface="+mn-lt"/>
              </a:rPr>
              <a:t>Jamie ist seit klein auf allein, </a:t>
            </a:r>
            <a:br>
              <a:rPr lang="de-CH" sz="2400" dirty="0">
                <a:latin typeface="+mn-lt"/>
              </a:rPr>
            </a:br>
            <a:r>
              <a:rPr lang="de-CH" sz="2400" dirty="0">
                <a:latin typeface="+mn-lt"/>
              </a:rPr>
              <a:t>er muss im Waisenhaus sein.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1124744"/>
            <a:ext cx="5729684" cy="42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30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3"/>
    </mc:Choice>
    <mc:Fallback xmlns="">
      <p:transition spd="slow" advTm="1109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Autofit/>
          </a:bodyPr>
          <a:lstStyle/>
          <a:p>
            <a:r>
              <a:rPr lang="de-CH" sz="2400" dirty="0">
                <a:latin typeface="+mn-lt"/>
              </a:rPr>
              <a:t>Die Tage sind anstrengend und lang, </a:t>
            </a:r>
            <a:r>
              <a:rPr lang="de-CH" sz="2400" dirty="0" smtClean="0">
                <a:latin typeface="+mn-lt"/>
              </a:rPr>
              <a:t/>
            </a:r>
            <a:br>
              <a:rPr lang="de-CH" sz="2400" dirty="0" smtClean="0">
                <a:latin typeface="+mn-lt"/>
              </a:rPr>
            </a:br>
            <a:r>
              <a:rPr lang="de-CH" sz="2400" dirty="0" smtClean="0">
                <a:latin typeface="+mn-lt"/>
              </a:rPr>
              <a:t>die </a:t>
            </a:r>
            <a:r>
              <a:rPr lang="de-CH" sz="2400" dirty="0">
                <a:latin typeface="+mn-lt"/>
              </a:rPr>
              <a:t>Arbeit auf dem Felde ist ein Zwang.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166019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225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0"/>
    </mc:Choice>
    <mc:Fallback xmlns="">
      <p:transition spd="slow" advTm="1167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rmAutofit/>
          </a:bodyPr>
          <a:lstStyle/>
          <a:p>
            <a:r>
              <a:rPr lang="de-CH" sz="2400" dirty="0">
                <a:latin typeface="+mn-lt"/>
              </a:rPr>
              <a:t>Alles von Hand, ohne Maschine und </a:t>
            </a:r>
            <a:r>
              <a:rPr lang="de-CH" sz="2400" dirty="0" smtClean="0">
                <a:latin typeface="+mn-lt"/>
              </a:rPr>
              <a:t/>
            </a:r>
            <a:br>
              <a:rPr lang="de-CH" sz="2400" dirty="0" smtClean="0">
                <a:latin typeface="+mn-lt"/>
              </a:rPr>
            </a:br>
            <a:r>
              <a:rPr lang="de-CH" sz="2400" dirty="0" smtClean="0">
                <a:latin typeface="+mn-lt"/>
              </a:rPr>
              <a:t>als </a:t>
            </a:r>
            <a:r>
              <a:rPr lang="de-CH" sz="2400" dirty="0">
                <a:latin typeface="+mn-lt"/>
              </a:rPr>
              <a:t>Bezahlung nur eine Apfelsine.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16601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6143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3"/>
    </mc:Choice>
    <mc:Fallback xmlns="">
      <p:transition spd="slow" advTm="886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Autofit/>
          </a:bodyPr>
          <a:lstStyle/>
          <a:p>
            <a:r>
              <a:rPr lang="de-CH" sz="2400" dirty="0">
                <a:latin typeface="+mn-lt"/>
              </a:rPr>
              <a:t>Jeweils zum Christfest gibt es den Lohn, </a:t>
            </a:r>
            <a:r>
              <a:rPr lang="de-CH" sz="2400" dirty="0" smtClean="0">
                <a:latin typeface="+mn-lt"/>
              </a:rPr>
              <a:t/>
            </a:r>
            <a:br>
              <a:rPr lang="de-CH" sz="2400" dirty="0" smtClean="0">
                <a:latin typeface="+mn-lt"/>
              </a:rPr>
            </a:br>
            <a:r>
              <a:rPr lang="de-CH" sz="2400" dirty="0" smtClean="0">
                <a:latin typeface="+mn-lt"/>
              </a:rPr>
              <a:t>doch </a:t>
            </a:r>
            <a:r>
              <a:rPr lang="de-CH" sz="2400" dirty="0">
                <a:latin typeface="+mn-lt"/>
              </a:rPr>
              <a:t>selbst dies nicht für jede Person.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166019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9542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6"/>
    </mc:Choice>
    <mc:Fallback xmlns="">
      <p:transition spd="slow" advTm="1041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rmAutofit/>
          </a:bodyPr>
          <a:lstStyle/>
          <a:p>
            <a:r>
              <a:rPr lang="de-CH" sz="2400" dirty="0">
                <a:latin typeface="+mn-lt"/>
              </a:rPr>
              <a:t>Denn nur wer durchhält bis am Schluss, </a:t>
            </a:r>
            <a:r>
              <a:rPr lang="de-CH" sz="2400" dirty="0" smtClean="0">
                <a:latin typeface="+mn-lt"/>
              </a:rPr>
              <a:t/>
            </a:r>
            <a:br>
              <a:rPr lang="de-CH" sz="2400" dirty="0" smtClean="0">
                <a:latin typeface="+mn-lt"/>
              </a:rPr>
            </a:br>
            <a:r>
              <a:rPr lang="de-CH" sz="2400" dirty="0" smtClean="0">
                <a:latin typeface="+mn-lt"/>
              </a:rPr>
              <a:t>kriegt </a:t>
            </a:r>
            <a:r>
              <a:rPr lang="de-CH" sz="2400" dirty="0">
                <a:latin typeface="+mn-lt"/>
              </a:rPr>
              <a:t>die besondere Frucht zum Genuss.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166019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40826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3"/>
    </mc:Choice>
    <mc:Fallback xmlns="">
      <p:transition spd="slow" advTm="1565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rmAutofit/>
          </a:bodyPr>
          <a:lstStyle/>
          <a:p>
            <a:r>
              <a:rPr lang="de-CH" sz="2400" dirty="0">
                <a:latin typeface="+mn-lt"/>
              </a:rPr>
              <a:t>Als die Kinder um die Apfelsine baten, </a:t>
            </a:r>
            <a:r>
              <a:rPr lang="de-CH" sz="2400" dirty="0" smtClean="0">
                <a:latin typeface="+mn-lt"/>
              </a:rPr>
              <a:t/>
            </a:r>
            <a:br>
              <a:rPr lang="de-CH" sz="2400" dirty="0" smtClean="0">
                <a:latin typeface="+mn-lt"/>
              </a:rPr>
            </a:br>
            <a:r>
              <a:rPr lang="de-CH" sz="2400" dirty="0" smtClean="0">
                <a:latin typeface="+mn-lt"/>
              </a:rPr>
              <a:t>musste </a:t>
            </a:r>
            <a:r>
              <a:rPr lang="de-CH" sz="2400" dirty="0">
                <a:latin typeface="+mn-lt"/>
              </a:rPr>
              <a:t>Jamie im Zimmer zusehen und warten.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166019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5497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4"/>
    </mc:Choice>
    <mc:Fallback xmlns="">
      <p:transition spd="slow" advTm="1032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rmAutofit/>
          </a:bodyPr>
          <a:lstStyle/>
          <a:p>
            <a:r>
              <a:rPr lang="de-CH" sz="2400" dirty="0">
                <a:latin typeface="+mn-lt"/>
              </a:rPr>
              <a:t>Denn er wollte im Sommer fliehen </a:t>
            </a:r>
            <a:r>
              <a:rPr lang="de-CH" sz="2400" dirty="0" smtClean="0">
                <a:latin typeface="+mn-lt"/>
              </a:rPr>
              <a:t>und </a:t>
            </a:r>
            <a:br>
              <a:rPr lang="de-CH" sz="2400" dirty="0" smtClean="0">
                <a:latin typeface="+mn-lt"/>
              </a:rPr>
            </a:br>
            <a:r>
              <a:rPr lang="de-CH" sz="2400" dirty="0" smtClean="0">
                <a:latin typeface="+mn-lt"/>
              </a:rPr>
              <a:t>muss </a:t>
            </a:r>
            <a:r>
              <a:rPr lang="de-CH" sz="2400" dirty="0">
                <a:latin typeface="+mn-lt"/>
              </a:rPr>
              <a:t>jetzt die Konsequenzen ziehen.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166019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4940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4"/>
    </mc:Choice>
    <mc:Fallback xmlns="">
      <p:transition spd="slow" advTm="924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262</Words>
  <Application>Microsoft Office PowerPoint</Application>
  <PresentationFormat>Bildschirmpräsentation (4:3)</PresentationFormat>
  <Paragraphs>47</Paragraphs>
  <Slides>24</Slides>
  <Notes>1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Larissa</vt:lpstr>
      <vt:lpstr>Teilen macht glücklich</vt:lpstr>
      <vt:lpstr>PowerPoint-Präsentation</vt:lpstr>
      <vt:lpstr>Jamie ist seit klein auf allein,  er muss im Waisenhaus sein.</vt:lpstr>
      <vt:lpstr>Die Tage sind anstrengend und lang,  die Arbeit auf dem Felde ist ein Zwang.</vt:lpstr>
      <vt:lpstr>Alles von Hand, ohne Maschine und  als Bezahlung nur eine Apfelsine.</vt:lpstr>
      <vt:lpstr>Jeweils zum Christfest gibt es den Lohn,  doch selbst dies nicht für jede Person.</vt:lpstr>
      <vt:lpstr>Denn nur wer durchhält bis am Schluss,  kriegt die besondere Frucht zum Genuss.</vt:lpstr>
      <vt:lpstr>Als die Kinder um die Apfelsine baten,  musste Jamie im Zimmer zusehen und warten.</vt:lpstr>
      <vt:lpstr>Denn er wollte im Sommer fliehen und  muss jetzt die Konsequenzen ziehen.</vt:lpstr>
      <vt:lpstr>Er war im Zimmer eingeschlossen,  während die Kinder die Apfelsine genossen.</vt:lpstr>
      <vt:lpstr>Der kleine arme Tropf  zog sich schluchzend die Decke über den Kopf.</vt:lpstr>
      <vt:lpstr>Als er schon dachte es geht nicht mehr schlimmer,  hörte er Schritte und jemand kam ins Zimmer.</vt:lpstr>
      <vt:lpstr>Als William die Decke wegzog,  war es die Freude, die überwog.</vt:lpstr>
      <vt:lpstr>Er sah die leuchtenden Augen des kleinen Knaben  und verblüfft konnte Jamie nichts mehr sagen.</vt:lpstr>
      <vt:lpstr>Da William, der vor ihm stand,  hatte eine Apfelsine in der Hand.</vt:lpstr>
      <vt:lpstr>Im ersten Moment wundert es Jamie sehr,  denn die Apfelsine kam ohne Schale daher.</vt:lpstr>
      <vt:lpstr>Als Jamie bewusst wurde woher die Apfelsine stammt,  wurde er von ungewöhnlich starken Gefühlen übermannt.</vt:lpstr>
      <vt:lpstr>Zehn Knaben haben beschlossen,  Jamie solle nicht sein ausgeschlossen.</vt:lpstr>
      <vt:lpstr>So haben sie sich zusammengetan,  damit auch er seine Apfelsine bekam.</vt:lpstr>
      <vt:lpstr>Durch das gemeinsame Essen schmeckte es besonders gut, sein Leid war schnell vergessen und er schöpfte daraus neuen Mut.</vt:lpstr>
      <vt:lpstr>Jamies Glücksgefühl packte die ganze Knabenschar,  somit wurde nun jedem klar: Teilen ist wunderbar!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Jost Thomas</dc:creator>
  <cp:lastModifiedBy>Lehmann Sven</cp:lastModifiedBy>
  <cp:revision>67</cp:revision>
  <dcterms:created xsi:type="dcterms:W3CDTF">2019-10-24T08:03:09Z</dcterms:created>
  <dcterms:modified xsi:type="dcterms:W3CDTF">2019-11-04T13:08:05Z</dcterms:modified>
</cp:coreProperties>
</file>